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DBCED-FE3B-4496-8FCF-7C046C65B52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0A34C-2AC6-4FEA-967D-BE84CB9A3D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BED569D-A334-466C-9784-32A11C1A3E80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49BE544-A955-44C4-BC03-A0CFD11BA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1200000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69D-A334-466C-9784-32A11C1A3E80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E544-A955-44C4-BC03-A0CFD11BA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1200000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69D-A334-466C-9784-32A11C1A3E80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E544-A955-44C4-BC03-A0CFD11BA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1200000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BED569D-A334-466C-9784-32A11C1A3E80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E544-A955-44C4-BC03-A0CFD11BA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1200000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BED569D-A334-466C-9784-32A11C1A3E80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49BE544-A955-44C4-BC03-A0CFD11BACE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200000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ED569D-A334-466C-9784-32A11C1A3E80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9BE544-A955-44C4-BC03-A0CFD11BA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1200000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BED569D-A334-466C-9784-32A11C1A3E80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49BE544-A955-44C4-BC03-A0CFD11BAC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200000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69D-A334-466C-9784-32A11C1A3E80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E544-A955-44C4-BC03-A0CFD11BA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1200000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ED569D-A334-466C-9784-32A11C1A3E80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9BE544-A955-44C4-BC03-A0CFD11BA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1200000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BED569D-A334-466C-9784-32A11C1A3E80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49BE544-A955-44C4-BC03-A0CFD11BAC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200000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BED569D-A334-466C-9784-32A11C1A3E80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49BE544-A955-44C4-BC03-A0CFD11BAC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200000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BED569D-A334-466C-9784-32A11C1A3E80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49BE544-A955-44C4-BC03-A0CFD11BACE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advTm="1200000">
    <p:cut thruBlk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6477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en-US" sz="2800" dirty="0" smtClean="0"/>
              <a:t>Static electricity  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الكهرباء الساكنة </a:t>
            </a:r>
            <a:endParaRPr lang="en-US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الشحنة </a:t>
            </a:r>
            <a:r>
              <a:rPr lang="ar-SA" sz="2400" dirty="0" err="1" smtClean="0"/>
              <a:t>الكهربيه</a:t>
            </a:r>
            <a:r>
              <a:rPr lang="ar-SA" sz="2400" dirty="0" smtClean="0"/>
              <a:t> :شحنة تنتج عند احتكاك جسمين </a:t>
            </a:r>
            <a:r>
              <a:rPr lang="ar-SA" sz="2400" dirty="0" err="1" smtClean="0"/>
              <a:t>ببعضهما</a:t>
            </a:r>
            <a:r>
              <a:rPr lang="ar-SA" sz="2400" dirty="0" smtClean="0"/>
              <a:t> </a:t>
            </a:r>
            <a:r>
              <a:rPr lang="ar-SA" sz="2400" dirty="0" err="1" smtClean="0"/>
              <a:t>او</a:t>
            </a:r>
            <a:r>
              <a:rPr lang="ar-SA" sz="2400" dirty="0" smtClean="0"/>
              <a:t> دلكهما وتنقسم </a:t>
            </a:r>
            <a:r>
              <a:rPr lang="ar-SA" sz="2400" dirty="0" err="1" smtClean="0"/>
              <a:t>الي</a:t>
            </a:r>
            <a:r>
              <a:rPr lang="ar-SA" sz="2400" dirty="0" smtClean="0"/>
              <a:t> موجبة </a:t>
            </a:r>
            <a:r>
              <a:rPr lang="ar-SA" sz="2400" dirty="0" err="1" smtClean="0"/>
              <a:t>او</a:t>
            </a:r>
            <a:r>
              <a:rPr lang="ar-SA" sz="2400" dirty="0" smtClean="0"/>
              <a:t> سالبة وتتنافر عند تشابه الشحنات وتتجاذب عند اختلاف الشحنات </a:t>
            </a:r>
            <a:endParaRPr lang="en-US" sz="2400" dirty="0"/>
          </a:p>
        </p:txBody>
      </p:sp>
      <p:pic>
        <p:nvPicPr>
          <p:cNvPr id="1026" name="Picture 2" descr="C:\Users\aa\AppData\Local\Microsoft\Windows\Temporary Internet Files\Content.IE5\9THV7194\thumb-candle-0-1364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0"/>
            <a:ext cx="360000" cy="995400"/>
          </a:xfrm>
          <a:prstGeom prst="rect">
            <a:avLst/>
          </a:prstGeom>
          <a:noFill/>
        </p:spPr>
      </p:pic>
      <p:pic>
        <p:nvPicPr>
          <p:cNvPr id="1027" name="Picture 3" descr="C:\Users\aa\AppData\Local\Microsoft\Windows\Temporary Internet Files\Content.IE5\JEQTAJNI\medium-candle-66.6-13644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105400"/>
            <a:ext cx="482964" cy="1336200"/>
          </a:xfrm>
          <a:prstGeom prst="rect">
            <a:avLst/>
          </a:prstGeom>
          <a:noFill/>
        </p:spPr>
      </p:pic>
      <p:pic>
        <p:nvPicPr>
          <p:cNvPr id="1028" name="Picture 4" descr="C:\Users\aa\AppData\Local\Microsoft\Windows\Temporary Internet Files\Content.IE5\B06E6O71\thumb-candle-166.6-13644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5334000"/>
            <a:ext cx="360000" cy="995400"/>
          </a:xfrm>
          <a:prstGeom prst="rect">
            <a:avLst/>
          </a:prstGeom>
          <a:noFill/>
        </p:spPr>
      </p:pic>
    </p:spTree>
  </p:cSld>
  <p:clrMapOvr>
    <a:masterClrMapping/>
  </p:clrMapOvr>
  <p:transition advTm="120000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النظرة </a:t>
            </a:r>
            <a:r>
              <a:rPr lang="ar-SA" sz="3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المجهرية</a:t>
            </a:r>
            <a:r>
              <a:rPr lang="ar-SA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للشحنة </a:t>
            </a:r>
            <a:br>
              <a:rPr lang="ar-SA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microscopic view of charge </a:t>
            </a:r>
            <a:r>
              <a:rPr lang="ar-SA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ar-SA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4876800" cy="4767264"/>
          </a:xfrm>
        </p:spPr>
        <p:txBody>
          <a:bodyPr>
            <a:normAutofit/>
          </a:bodyPr>
          <a:lstStyle/>
          <a:p>
            <a:r>
              <a:rPr lang="ar-SA" dirty="0" smtClean="0"/>
              <a:t>تتكون </a:t>
            </a:r>
            <a:r>
              <a:rPr lang="ar-SA" dirty="0" err="1" smtClean="0"/>
              <a:t>الاجسام</a:t>
            </a:r>
            <a:r>
              <a:rPr lang="ar-SA" dirty="0" smtClean="0"/>
              <a:t> </a:t>
            </a:r>
            <a:r>
              <a:rPr lang="ar-SA" dirty="0" smtClean="0"/>
              <a:t>من </a:t>
            </a:r>
            <a:r>
              <a:rPr lang="ar-SA" dirty="0" err="1" smtClean="0"/>
              <a:t>ذرات</a:t>
            </a:r>
            <a:r>
              <a:rPr lang="ar-SA" dirty="0" smtClean="0"/>
              <a:t>  وتتكون الذرة من نواه  تحتوى على بروتونات موجبة  الشحنة  ويحيط </a:t>
            </a:r>
            <a:r>
              <a:rPr lang="ar-SA" dirty="0" err="1" smtClean="0"/>
              <a:t>بها</a:t>
            </a:r>
            <a:r>
              <a:rPr lang="ar-SA" dirty="0" smtClean="0"/>
              <a:t> الكترونات سالبة الشحنة وهو ما يجعل الذرة متعادلة كهربيا ويمكن زيادة طاقة الذرة من خلال </a:t>
            </a:r>
            <a:r>
              <a:rPr lang="ar-SA" dirty="0" err="1" smtClean="0"/>
              <a:t>ازالة</a:t>
            </a:r>
            <a:r>
              <a:rPr lang="ar-SA" dirty="0" smtClean="0"/>
              <a:t> الكترونات من مستويات الطاقة الرئيسية     </a:t>
            </a:r>
          </a:p>
          <a:p>
            <a:endParaRPr lang="ar-SA" dirty="0" smtClean="0"/>
          </a:p>
          <a:p>
            <a:r>
              <a:rPr lang="ar-SA" dirty="0" smtClean="0">
                <a:solidFill>
                  <a:schemeClr val="accent2"/>
                </a:solidFill>
              </a:rPr>
              <a:t>  فصل الشحنة : </a:t>
            </a:r>
            <a:r>
              <a:rPr lang="ar-SA" dirty="0" smtClean="0">
                <a:solidFill>
                  <a:schemeClr val="tx1">
                    <a:lumMod val="95000"/>
                  </a:schemeClr>
                </a:solidFill>
              </a:rPr>
              <a:t>عند دلك جسمين  متعادلان يكتسب كل منهما شحنة وتنتقل الا</a:t>
            </a:r>
            <a:r>
              <a:rPr lang="ar-SA" dirty="0" smtClean="0">
                <a:solidFill>
                  <a:schemeClr val="tx1"/>
                </a:solidFill>
              </a:rPr>
              <a:t>لكترونات من الجسم </a:t>
            </a:r>
            <a:r>
              <a:rPr lang="ar-SA" dirty="0" err="1" smtClean="0">
                <a:solidFill>
                  <a:schemeClr val="tx1"/>
                </a:solidFill>
              </a:rPr>
              <a:t>الى</a:t>
            </a:r>
            <a:r>
              <a:rPr lang="ar-SA" dirty="0" smtClean="0">
                <a:solidFill>
                  <a:schemeClr val="tx1"/>
                </a:solidFill>
              </a:rPr>
              <a:t> الجسم </a:t>
            </a:r>
            <a:r>
              <a:rPr lang="ar-SA" dirty="0" err="1" smtClean="0">
                <a:solidFill>
                  <a:schemeClr val="tx1"/>
                </a:solidFill>
              </a:rPr>
              <a:t>الاخر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endParaRPr lang="ar-SA" dirty="0" smtClean="0">
              <a:solidFill>
                <a:schemeClr val="accent2"/>
              </a:solidFill>
            </a:endParaRPr>
          </a:p>
        </p:txBody>
      </p:sp>
      <p:pic>
        <p:nvPicPr>
          <p:cNvPr id="2050" name="Picture 2" descr="C:\Users\aa\AppData\Local\Microsoft\Windows\Temporary Internet Files\Content.IE5\JEQTAJNI\250px-Water-elpot-transparent-3D-balls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572000"/>
            <a:ext cx="2097314" cy="1761744"/>
          </a:xfrm>
          <a:prstGeom prst="rect">
            <a:avLst/>
          </a:prstGeom>
          <a:noFill/>
        </p:spPr>
      </p:pic>
      <p:pic>
        <p:nvPicPr>
          <p:cNvPr id="2052" name="Picture 4" descr="C:\Users\aa\AppData\Local\Microsoft\Windows\Temporary Internet Files\Content.IE5\9THV7194\220px-VFPt_charges_plus_minus_thumb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676400"/>
            <a:ext cx="2743200" cy="2057400"/>
          </a:xfrm>
          <a:prstGeom prst="rect">
            <a:avLst/>
          </a:prstGeom>
          <a:noFill/>
        </p:spPr>
      </p:pic>
    </p:spTree>
  </p:cSld>
  <p:clrMapOvr>
    <a:masterClrMapping/>
  </p:clrMapOvr>
  <p:transition advTm="1200000"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6629400" cy="1328736"/>
          </a:xfrm>
        </p:spPr>
        <p:txBody>
          <a:bodyPr/>
          <a:lstStyle/>
          <a:p>
            <a:r>
              <a:rPr lang="ar-SA" dirty="0" err="1" smtClean="0">
                <a:solidFill>
                  <a:schemeClr val="accent5"/>
                </a:solidFill>
              </a:rPr>
              <a:t>انواع</a:t>
            </a:r>
            <a:r>
              <a:rPr lang="ar-SA" dirty="0" smtClean="0">
                <a:solidFill>
                  <a:schemeClr val="accent5"/>
                </a:solidFill>
              </a:rPr>
              <a:t> </a:t>
            </a:r>
            <a:r>
              <a:rPr lang="ar-SA" dirty="0" smtClean="0">
                <a:solidFill>
                  <a:schemeClr val="accent5"/>
                </a:solidFill>
              </a:rPr>
              <a:t>المواد الموصلة للكهرباء</a:t>
            </a:r>
            <a:br>
              <a:rPr lang="ar-SA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conductive   material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5943600" cy="4081464"/>
          </a:xfrm>
        </p:spPr>
        <p:txBody>
          <a:bodyPr>
            <a:normAutofit/>
          </a:bodyPr>
          <a:lstStyle/>
          <a:p>
            <a:r>
              <a:rPr lang="ar-SA" dirty="0" smtClean="0"/>
              <a:t>تنقسم المواد </a:t>
            </a:r>
            <a:r>
              <a:rPr lang="ar-SA" dirty="0" err="1" smtClean="0"/>
              <a:t>الى</a:t>
            </a:r>
            <a:r>
              <a:rPr lang="ar-SA" dirty="0" smtClean="0"/>
              <a:t> موصلة وعازلة للكهرباء   </a:t>
            </a:r>
          </a:p>
          <a:p>
            <a:r>
              <a:rPr lang="ar-SA" dirty="0" smtClean="0">
                <a:solidFill>
                  <a:srgbClr val="92D050"/>
                </a:solidFill>
              </a:rPr>
              <a:t>المواد الموصلة : </a:t>
            </a:r>
            <a:r>
              <a:rPr lang="ar-SA" dirty="0" err="1" smtClean="0">
                <a:solidFill>
                  <a:schemeClr val="tx1"/>
                </a:solidFill>
              </a:rPr>
              <a:t>هى</a:t>
            </a:r>
            <a:r>
              <a:rPr lang="ar-SA" dirty="0" smtClean="0">
                <a:solidFill>
                  <a:schemeClr val="tx1"/>
                </a:solidFill>
              </a:rPr>
              <a:t> المواد </a:t>
            </a:r>
            <a:r>
              <a:rPr lang="ar-SA" dirty="0" err="1" smtClean="0">
                <a:solidFill>
                  <a:schemeClr val="tx1"/>
                </a:solidFill>
              </a:rPr>
              <a:t>التى</a:t>
            </a:r>
            <a:r>
              <a:rPr lang="ar-SA" dirty="0" smtClean="0">
                <a:solidFill>
                  <a:schemeClr val="tx1"/>
                </a:solidFill>
              </a:rPr>
              <a:t> تسمح بمرور التيار الكهربي خلالها  ومن </a:t>
            </a:r>
            <a:r>
              <a:rPr lang="ar-SA" dirty="0" err="1" smtClean="0">
                <a:solidFill>
                  <a:schemeClr val="tx1"/>
                </a:solidFill>
              </a:rPr>
              <a:t>امثلتها</a:t>
            </a:r>
            <a:r>
              <a:rPr lang="ar-SA" dirty="0" smtClean="0">
                <a:solidFill>
                  <a:schemeClr val="tx1"/>
                </a:solidFill>
              </a:rPr>
              <a:t> النحاس </a:t>
            </a:r>
            <a:r>
              <a:rPr lang="ar-SA" dirty="0" err="1" smtClean="0">
                <a:solidFill>
                  <a:schemeClr val="tx1"/>
                </a:solidFill>
              </a:rPr>
              <a:t>والالمنيوم</a:t>
            </a:r>
            <a:r>
              <a:rPr lang="ar-SA" dirty="0" smtClean="0">
                <a:solidFill>
                  <a:schemeClr val="tx1"/>
                </a:solidFill>
              </a:rPr>
              <a:t>       </a:t>
            </a:r>
            <a:r>
              <a:rPr lang="ar-SA" dirty="0" smtClean="0">
                <a:solidFill>
                  <a:srgbClr val="92D050"/>
                </a:solidFill>
              </a:rPr>
              <a:t>المواد العازلة : </a:t>
            </a:r>
            <a:r>
              <a:rPr lang="ar-SA" dirty="0" err="1" smtClean="0">
                <a:solidFill>
                  <a:schemeClr val="tx1">
                    <a:lumMod val="95000"/>
                  </a:schemeClr>
                </a:solidFill>
              </a:rPr>
              <a:t>هى</a:t>
            </a:r>
            <a:r>
              <a:rPr lang="ar-SA" dirty="0" smtClean="0">
                <a:solidFill>
                  <a:schemeClr val="tx1">
                    <a:lumMod val="95000"/>
                  </a:schemeClr>
                </a:solidFill>
              </a:rPr>
              <a:t> المواد </a:t>
            </a:r>
            <a:r>
              <a:rPr lang="ar-SA" dirty="0" err="1" smtClean="0">
                <a:solidFill>
                  <a:schemeClr val="tx1">
                    <a:lumMod val="95000"/>
                  </a:schemeClr>
                </a:solidFill>
              </a:rPr>
              <a:t>التى</a:t>
            </a:r>
            <a:r>
              <a:rPr lang="ar-SA" dirty="0" smtClean="0">
                <a:solidFill>
                  <a:schemeClr val="tx1">
                    <a:lumMod val="95000"/>
                  </a:schemeClr>
                </a:solidFill>
              </a:rPr>
              <a:t> لا تسمح بمرور التيار </a:t>
            </a:r>
            <a:r>
              <a:rPr lang="ar-SA" dirty="0" err="1" smtClean="0">
                <a:solidFill>
                  <a:schemeClr val="tx1">
                    <a:lumMod val="95000"/>
                  </a:schemeClr>
                </a:solidFill>
              </a:rPr>
              <a:t>الكهربى</a:t>
            </a:r>
            <a:r>
              <a:rPr lang="ar-SA" dirty="0" smtClean="0">
                <a:solidFill>
                  <a:schemeClr val="tx1">
                    <a:lumMod val="95000"/>
                  </a:schemeClr>
                </a:solidFill>
              </a:rPr>
              <a:t> خلالها ومن </a:t>
            </a:r>
            <a:r>
              <a:rPr lang="ar-SA" dirty="0" err="1" smtClean="0">
                <a:solidFill>
                  <a:schemeClr val="tx1">
                    <a:lumMod val="95000"/>
                  </a:schemeClr>
                </a:solidFill>
              </a:rPr>
              <a:t>امثلتها</a:t>
            </a:r>
            <a:r>
              <a:rPr lang="ar-SA" dirty="0" smtClean="0">
                <a:solidFill>
                  <a:schemeClr val="tx1">
                    <a:lumMod val="95000"/>
                  </a:schemeClr>
                </a:solidFill>
              </a:rPr>
              <a:t> الخشب والبلاستيك .     </a:t>
            </a:r>
          </a:p>
          <a:p>
            <a:endParaRPr lang="ar-SA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ar-SA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</a:rPr>
              <a:t>ملاحظة :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الهواء من المواد العازلة حيث لا تنتقل الشحنات خلاله .</a:t>
            </a:r>
          </a:p>
        </p:txBody>
      </p:sp>
      <p:pic>
        <p:nvPicPr>
          <p:cNvPr id="3074" name="Picture 2" descr="C:\Users\aa\AppData\Local\Microsoft\Windows\Temporary Internet Files\Content.IE5\QFMR3Z6Y\thumb-cloud-thunder-66.6-15049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057400"/>
            <a:ext cx="1495901" cy="1204200"/>
          </a:xfrm>
          <a:prstGeom prst="rect">
            <a:avLst/>
          </a:prstGeom>
          <a:noFill/>
        </p:spPr>
      </p:pic>
      <p:pic>
        <p:nvPicPr>
          <p:cNvPr id="3075" name="Picture 3" descr="C:\Users\aa\AppData\Local\Microsoft\Windows\Temporary Internet Files\Content.IE5\B06E6O71\PngMedium-cloud-thunder-15049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1511405" cy="1219200"/>
          </a:xfrm>
          <a:prstGeom prst="rect">
            <a:avLst/>
          </a:prstGeom>
          <a:noFill/>
        </p:spPr>
      </p:pic>
      <p:pic>
        <p:nvPicPr>
          <p:cNvPr id="3076" name="Picture 4" descr="C:\Users\aa\AppData\Local\Microsoft\Windows\Temporary Internet Files\Content.IE5\9THV7194\PngMedium-light-bulb-14735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038600"/>
            <a:ext cx="360000" cy="613200"/>
          </a:xfrm>
          <a:prstGeom prst="rect">
            <a:avLst/>
          </a:prstGeom>
          <a:noFill/>
        </p:spPr>
      </p:pic>
    </p:spTree>
  </p:cSld>
  <p:clrMapOvr>
    <a:masterClrMapping/>
  </p:clrMapOvr>
  <p:transition advTm="1200000"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077200" cy="3505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:</a:t>
            </a:r>
            <a:r>
              <a:rPr lang="ar-S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قانون </a:t>
            </a:r>
            <a:r>
              <a:rPr lang="ar-SA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كولوم</a:t>
            </a:r>
            <a:r>
              <a:rPr lang="ar-S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(coulombs law)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القوة الكهربية المتبادلة بين شحنتين كهربائيتين  تساوى ثابت </a:t>
            </a:r>
            <a:r>
              <a:rPr lang="ar-SA" dirty="0" err="1" smtClean="0">
                <a:solidFill>
                  <a:schemeClr val="tx1"/>
                </a:solidFill>
              </a:rPr>
              <a:t>كولوم</a:t>
            </a:r>
            <a:r>
              <a:rPr lang="ar-SA" dirty="0" smtClean="0">
                <a:solidFill>
                  <a:schemeClr val="tx1"/>
                </a:solidFill>
              </a:rPr>
              <a:t> مضروب              في حاصل ضرب </a:t>
            </a:r>
            <a:r>
              <a:rPr lang="ar-SA" dirty="0" err="1" smtClean="0">
                <a:solidFill>
                  <a:schemeClr val="tx1"/>
                </a:solidFill>
              </a:rPr>
              <a:t>فى</a:t>
            </a:r>
            <a:r>
              <a:rPr lang="ar-SA" dirty="0" smtClean="0">
                <a:solidFill>
                  <a:schemeClr val="tx1"/>
                </a:solidFill>
              </a:rPr>
              <a:t> حاصل ضرب </a:t>
            </a:r>
            <a:r>
              <a:rPr lang="ar-SA" dirty="0" err="1" smtClean="0">
                <a:solidFill>
                  <a:schemeClr val="tx1"/>
                </a:solidFill>
              </a:rPr>
              <a:t>مقدارى</a:t>
            </a:r>
            <a:r>
              <a:rPr lang="ar-SA" dirty="0" smtClean="0">
                <a:solidFill>
                  <a:schemeClr val="tx1"/>
                </a:solidFill>
              </a:rPr>
              <a:t> الشحنتين مقسوم على مربع المسافة بينهما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F=k </a:t>
            </a:r>
            <a:r>
              <a:rPr lang="en-US" dirty="0" err="1" smtClean="0">
                <a:solidFill>
                  <a:schemeClr val="tx1"/>
                </a:solidFill>
              </a:rPr>
              <a:t>Qa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Qb</a:t>
            </a:r>
            <a:r>
              <a:rPr lang="en-US" dirty="0" smtClean="0">
                <a:solidFill>
                  <a:schemeClr val="tx1"/>
                </a:solidFill>
              </a:rPr>
              <a:t> / r2   </a:t>
            </a:r>
          </a:p>
          <a:p>
            <a:r>
              <a:rPr lang="ar-SA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التاريض</a:t>
            </a:r>
            <a:r>
              <a:rPr lang="ar-S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: </a:t>
            </a:r>
            <a:r>
              <a:rPr lang="ar-SA" dirty="0" smtClean="0">
                <a:solidFill>
                  <a:schemeClr val="tx1">
                    <a:lumMod val="95000"/>
                  </a:schemeClr>
                </a:solidFill>
              </a:rPr>
              <a:t>لكي </a:t>
            </a:r>
            <a:r>
              <a:rPr lang="ar-SA" dirty="0" err="1" smtClean="0">
                <a:solidFill>
                  <a:schemeClr val="tx1">
                    <a:lumMod val="95000"/>
                  </a:schemeClr>
                </a:solidFill>
              </a:rPr>
              <a:t>يحتمى</a:t>
            </a:r>
            <a:r>
              <a:rPr lang="ar-SA" dirty="0" smtClean="0">
                <a:solidFill>
                  <a:schemeClr val="tx1">
                    <a:lumMod val="95000"/>
                  </a:schemeClr>
                </a:solidFill>
              </a:rPr>
              <a:t> السكان من الصواعق يقومون بوضع عوازل فوق المنازل حيث تعكس هذه العوازل الشحنات </a:t>
            </a:r>
            <a:r>
              <a:rPr lang="ar-SA" dirty="0" err="1" smtClean="0">
                <a:solidFill>
                  <a:schemeClr val="tx1">
                    <a:lumMod val="95000"/>
                  </a:schemeClr>
                </a:solidFill>
              </a:rPr>
              <a:t>الى</a:t>
            </a:r>
            <a:r>
              <a:rPr lang="ar-SA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tx1">
                    <a:lumMod val="95000"/>
                  </a:schemeClr>
                </a:solidFill>
              </a:rPr>
              <a:t>الارض</a:t>
            </a:r>
            <a:r>
              <a:rPr lang="ar-SA" dirty="0" smtClean="0">
                <a:solidFill>
                  <a:schemeClr val="tx1">
                    <a:lumMod val="95000"/>
                  </a:schemeClr>
                </a:solidFill>
              </a:rPr>
              <a:t> ولا يحدث  شرار </a:t>
            </a:r>
            <a:r>
              <a:rPr lang="ar-SA" dirty="0" err="1" smtClean="0">
                <a:solidFill>
                  <a:schemeClr val="tx1">
                    <a:lumMod val="95000"/>
                  </a:schemeClr>
                </a:solidFill>
              </a:rPr>
              <a:t>كهربى</a:t>
            </a:r>
            <a:r>
              <a:rPr lang="ar-SA" dirty="0" smtClean="0">
                <a:solidFill>
                  <a:schemeClr val="tx1">
                    <a:lumMod val="95000"/>
                  </a:schemeClr>
                </a:solidFill>
              </a:rPr>
              <a:t> لان </a:t>
            </a:r>
            <a:r>
              <a:rPr lang="ar-SA" dirty="0" err="1" smtClean="0">
                <a:solidFill>
                  <a:schemeClr val="tx1">
                    <a:lumMod val="95000"/>
                  </a:schemeClr>
                </a:solidFill>
              </a:rPr>
              <a:t>الارض</a:t>
            </a:r>
            <a:r>
              <a:rPr lang="ar-SA" dirty="0" smtClean="0">
                <a:solidFill>
                  <a:schemeClr val="tx1">
                    <a:lumMod val="95000"/>
                  </a:schemeClr>
                </a:solidFill>
              </a:rPr>
              <a:t> متعادلة كهربيا </a:t>
            </a:r>
            <a:endParaRPr lang="en-US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 descr="C:\Users\aa\AppData\Local\Microsoft\Windows\Temporary Internet Files\Content.IE5\JEQTAJNI\250px-A6-3EN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962400"/>
            <a:ext cx="2654300" cy="2484425"/>
          </a:xfrm>
          <a:prstGeom prst="rect">
            <a:avLst/>
          </a:prstGeom>
          <a:noFill/>
        </p:spPr>
      </p:pic>
      <p:pic>
        <p:nvPicPr>
          <p:cNvPr id="4099" name="Picture 3" descr="C:\Users\aa\AppData\Local\Microsoft\Windows\Temporary Internet Files\Content.IE5\B06E6O71\220px-Charles_de_coulomb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04801"/>
            <a:ext cx="1219200" cy="1066800"/>
          </a:xfrm>
          <a:prstGeom prst="rect">
            <a:avLst/>
          </a:prstGeom>
          <a:noFill/>
        </p:spPr>
      </p:pic>
      <p:pic>
        <p:nvPicPr>
          <p:cNvPr id="4100" name="Picture 4" descr="C:\Users\aa\AppData\Local\Microsoft\Windows\Temporary Internet Files\Content.IE5\JEQTAJNI\200px-CoulombsLaw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762000"/>
            <a:ext cx="1371600" cy="1036320"/>
          </a:xfrm>
          <a:prstGeom prst="rect">
            <a:avLst/>
          </a:prstGeom>
          <a:noFill/>
        </p:spPr>
      </p:pic>
    </p:spTree>
  </p:cSld>
  <p:clrMapOvr>
    <a:masterClrMapping/>
  </p:clrMapOvr>
  <p:transition advTm="1200000"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عمل الطالبات :   رقية </a:t>
            </a:r>
            <a:r>
              <a:rPr lang="ar-SA" dirty="0" err="1" smtClean="0"/>
              <a:t>ايمن</a:t>
            </a:r>
            <a:r>
              <a:rPr lang="ar-SA" dirty="0" smtClean="0"/>
              <a:t> </a:t>
            </a:r>
            <a:r>
              <a:rPr lang="ar-SA" dirty="0" err="1" smtClean="0"/>
              <a:t>امين</a:t>
            </a:r>
            <a:r>
              <a:rPr lang="ar-SA" dirty="0" smtClean="0"/>
              <a:t> </a:t>
            </a:r>
            <a:br>
              <a:rPr lang="ar-SA" dirty="0" smtClean="0"/>
            </a:br>
            <a:r>
              <a:rPr lang="ar-SA" dirty="0" smtClean="0"/>
              <a:t>ولاء حافظ محمد  </a:t>
            </a:r>
            <a:endParaRPr lang="en-US" dirty="0"/>
          </a:p>
        </p:txBody>
      </p:sp>
      <p:pic>
        <p:nvPicPr>
          <p:cNvPr id="5122" name="Picture 2" descr="C:\Users\aa\AppData\Local\Microsoft\Windows\Temporary Internet Files\Content.IE5\JEQTAJNI\PngMedium-flower-1542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4800" y="4726552"/>
            <a:ext cx="1399200" cy="2131448"/>
          </a:xfrm>
          <a:prstGeom prst="rect">
            <a:avLst/>
          </a:prstGeom>
          <a:noFill/>
        </p:spPr>
      </p:pic>
    </p:spTree>
  </p:cSld>
  <p:clrMapOvr>
    <a:masterClrMapping/>
  </p:clrMapOvr>
  <p:transition advTm="1200000"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205</Words>
  <Application>Microsoft Office PowerPoint</Application>
  <PresentationFormat>عرض على الشاشة (3:4)‏</PresentationFormat>
  <Paragraphs>18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حيوية</vt:lpstr>
      <vt:lpstr>      Static electricity   الكهرباء الساكنة </vt:lpstr>
      <vt:lpstr>النظرة المجهرية للشحنة  A microscopic view of charge  </vt:lpstr>
      <vt:lpstr>انواع المواد الموصلة للكهرباء conductive   material</vt:lpstr>
      <vt:lpstr>الشريحة 4</vt:lpstr>
      <vt:lpstr>عمل الطالبات :   رقية ايمن امين  ولاء حافظ محمد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لكهرباء الساكنة</dc:title>
  <dc:creator>aa</dc:creator>
  <cp:lastModifiedBy>aa</cp:lastModifiedBy>
  <cp:revision>9</cp:revision>
  <dcterms:created xsi:type="dcterms:W3CDTF">2016-10-08T17:51:38Z</dcterms:created>
  <dcterms:modified xsi:type="dcterms:W3CDTF">2016-10-08T19:20:02Z</dcterms:modified>
</cp:coreProperties>
</file>