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26" d="100"/>
          <a:sy n="26" d="100"/>
        </p:scale>
        <p:origin x="-120" y="-8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x-none" smtClean="0"/>
              <a:t>انقر لتحرير نمط العنوان الرئيسي</a:t>
            </a:r>
            <a:endParaRPr lang="x-none"/>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انقر لتحرير نمط العنوان الثانوي الرئيسي</a:t>
            </a:r>
            <a:endParaRPr lang="x-none"/>
          </a:p>
        </p:txBody>
      </p:sp>
      <p:sp>
        <p:nvSpPr>
          <p:cNvPr id="4" name="عنصر نائب للتاريخ 3"/>
          <p:cNvSpPr>
            <a:spLocks noGrp="1"/>
          </p:cNvSpPr>
          <p:nvPr>
            <p:ph type="dt" sz="half" idx="10"/>
          </p:nvPr>
        </p:nvSpPr>
        <p:spPr/>
        <p:txBody>
          <a:bodyPr/>
          <a:lstStyle/>
          <a:p>
            <a:fld id="{14C272FB-09E8-4098-BC38-1288665CFAD4}" type="datetimeFigureOut">
              <a:rPr lang="x-none" smtClean="0"/>
              <a:t>10/8/16</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E1BCBB55-A5AE-4500-B18E-E0D4938BD240}" type="slidenum">
              <a:rPr lang="x-none" smtClean="0"/>
              <a:t>‹#›</a:t>
            </a:fld>
            <a:endParaRPr 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x-none" smtClean="0"/>
              <a:t>انقر لتحرير نمط العنوان الرئيسي</a:t>
            </a:r>
            <a:endParaRPr lang="x-none"/>
          </a:p>
        </p:txBody>
      </p:sp>
      <p:sp>
        <p:nvSpPr>
          <p:cNvPr id="3" name="عنصر نائب للعنوان العمودي 2"/>
          <p:cNvSpPr>
            <a:spLocks noGrp="1"/>
          </p:cNvSpPr>
          <p:nvPr>
            <p:ph type="body" orient="vert" idx="1"/>
          </p:nvPr>
        </p:nvSpPr>
        <p:spPr/>
        <p:txBody>
          <a:bodyPr vert="eaVert"/>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تاريخ 3"/>
          <p:cNvSpPr>
            <a:spLocks noGrp="1"/>
          </p:cNvSpPr>
          <p:nvPr>
            <p:ph type="dt" sz="half" idx="10"/>
          </p:nvPr>
        </p:nvSpPr>
        <p:spPr/>
        <p:txBody>
          <a:bodyPr/>
          <a:lstStyle/>
          <a:p>
            <a:fld id="{14C272FB-09E8-4098-BC38-1288665CFAD4}" type="datetimeFigureOut">
              <a:rPr lang="x-none" smtClean="0"/>
              <a:t>10/8/16</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E1BCBB55-A5AE-4500-B18E-E0D4938BD240}" type="slidenum">
              <a:rPr lang="x-none" smtClean="0"/>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x-none" smtClean="0"/>
              <a:t>انقر لتحرير نمط العنوان الرئيسي</a:t>
            </a:r>
            <a:endParaRPr lang="x-none"/>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تاريخ 3"/>
          <p:cNvSpPr>
            <a:spLocks noGrp="1"/>
          </p:cNvSpPr>
          <p:nvPr>
            <p:ph type="dt" sz="half" idx="10"/>
          </p:nvPr>
        </p:nvSpPr>
        <p:spPr/>
        <p:txBody>
          <a:bodyPr/>
          <a:lstStyle/>
          <a:p>
            <a:fld id="{14C272FB-09E8-4098-BC38-1288665CFAD4}" type="datetimeFigureOut">
              <a:rPr lang="x-none" smtClean="0"/>
              <a:t>10/8/16</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E1BCBB55-A5AE-4500-B18E-E0D4938BD240}" type="slidenum">
              <a:rPr lang="x-none" smtClean="0"/>
              <a:t>‹#›</a:t>
            </a:fld>
            <a:endParaRPr 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x-none" smtClean="0"/>
              <a:t>انقر لتحرير نمط العنوان الرئيسي</a:t>
            </a:r>
            <a:endParaRPr lang="x-none"/>
          </a:p>
        </p:txBody>
      </p:sp>
      <p:sp>
        <p:nvSpPr>
          <p:cNvPr id="3" name="عنصر نائب للمحتوى 2"/>
          <p:cNvSpPr>
            <a:spLocks noGrp="1"/>
          </p:cNvSpPr>
          <p:nvPr>
            <p:ph idx="1"/>
          </p:nvPr>
        </p:nvSpPr>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تاريخ 3"/>
          <p:cNvSpPr>
            <a:spLocks noGrp="1"/>
          </p:cNvSpPr>
          <p:nvPr>
            <p:ph type="dt" sz="half" idx="10"/>
          </p:nvPr>
        </p:nvSpPr>
        <p:spPr/>
        <p:txBody>
          <a:bodyPr/>
          <a:lstStyle/>
          <a:p>
            <a:fld id="{14C272FB-09E8-4098-BC38-1288665CFAD4}" type="datetimeFigureOut">
              <a:rPr lang="x-none" smtClean="0"/>
              <a:t>10/8/16</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E1BCBB55-A5AE-4500-B18E-E0D4938BD240}" type="slidenum">
              <a:rPr lang="x-none" smtClean="0"/>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x-none" smtClean="0"/>
              <a:t>انقر لتحرير نمط العنوان الرئيسي</a:t>
            </a:r>
            <a:endParaRPr lang="x-non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انقر لتحرير أنماط النص الرئيسي</a:t>
            </a:r>
          </a:p>
        </p:txBody>
      </p:sp>
      <p:sp>
        <p:nvSpPr>
          <p:cNvPr id="4" name="عنصر نائب للتاريخ 3"/>
          <p:cNvSpPr>
            <a:spLocks noGrp="1"/>
          </p:cNvSpPr>
          <p:nvPr>
            <p:ph type="dt" sz="half" idx="10"/>
          </p:nvPr>
        </p:nvSpPr>
        <p:spPr/>
        <p:txBody>
          <a:bodyPr/>
          <a:lstStyle/>
          <a:p>
            <a:fld id="{14C272FB-09E8-4098-BC38-1288665CFAD4}" type="datetimeFigureOut">
              <a:rPr lang="x-none" smtClean="0"/>
              <a:t>10/8/16</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E1BCBB55-A5AE-4500-B18E-E0D4938BD240}" type="slidenum">
              <a:rPr lang="x-none" smtClean="0"/>
              <a:t>‹#›</a:t>
            </a:fld>
            <a:endParaRPr 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x-none" smtClean="0"/>
              <a:t>انقر لتحرير نمط العنوان الرئيسي</a:t>
            </a:r>
            <a:endParaRPr lang="x-none"/>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5" name="عنصر نائب للتاريخ 4"/>
          <p:cNvSpPr>
            <a:spLocks noGrp="1"/>
          </p:cNvSpPr>
          <p:nvPr>
            <p:ph type="dt" sz="half" idx="10"/>
          </p:nvPr>
        </p:nvSpPr>
        <p:spPr/>
        <p:txBody>
          <a:bodyPr/>
          <a:lstStyle/>
          <a:p>
            <a:fld id="{14C272FB-09E8-4098-BC38-1288665CFAD4}" type="datetimeFigureOut">
              <a:rPr lang="x-none" smtClean="0"/>
              <a:t>10/8/16</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p:txBody>
          <a:bodyPr/>
          <a:lstStyle/>
          <a:p>
            <a:fld id="{E1BCBB55-A5AE-4500-B18E-E0D4938BD240}" type="slidenum">
              <a:rPr lang="x-none" smtClean="0"/>
              <a:t>‹#›</a:t>
            </a:fld>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x-none" smtClean="0"/>
              <a:t>انقر لتحرير نمط العنوان الرئيسي</a:t>
            </a:r>
            <a:endParaRPr lang="x-non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7" name="عنصر نائب للتاريخ 6"/>
          <p:cNvSpPr>
            <a:spLocks noGrp="1"/>
          </p:cNvSpPr>
          <p:nvPr>
            <p:ph type="dt" sz="half" idx="10"/>
          </p:nvPr>
        </p:nvSpPr>
        <p:spPr/>
        <p:txBody>
          <a:bodyPr/>
          <a:lstStyle/>
          <a:p>
            <a:fld id="{14C272FB-09E8-4098-BC38-1288665CFAD4}" type="datetimeFigureOut">
              <a:rPr lang="x-none" smtClean="0"/>
              <a:t>10/8/16</a:t>
            </a:fld>
            <a:endParaRPr lang="x-none"/>
          </a:p>
        </p:txBody>
      </p:sp>
      <p:sp>
        <p:nvSpPr>
          <p:cNvPr id="8" name="عنصر نائب للتذييل 7"/>
          <p:cNvSpPr>
            <a:spLocks noGrp="1"/>
          </p:cNvSpPr>
          <p:nvPr>
            <p:ph type="ftr" sz="quarter" idx="11"/>
          </p:nvPr>
        </p:nvSpPr>
        <p:spPr/>
        <p:txBody>
          <a:bodyPr/>
          <a:lstStyle/>
          <a:p>
            <a:endParaRPr lang="x-none"/>
          </a:p>
        </p:txBody>
      </p:sp>
      <p:sp>
        <p:nvSpPr>
          <p:cNvPr id="9" name="عنصر نائب لرقم الشريحة 8"/>
          <p:cNvSpPr>
            <a:spLocks noGrp="1"/>
          </p:cNvSpPr>
          <p:nvPr>
            <p:ph type="sldNum" sz="quarter" idx="12"/>
          </p:nvPr>
        </p:nvSpPr>
        <p:spPr/>
        <p:txBody>
          <a:bodyPr/>
          <a:lstStyle/>
          <a:p>
            <a:fld id="{E1BCBB55-A5AE-4500-B18E-E0D4938BD240}" type="slidenum">
              <a:rPr lang="x-none" smtClean="0"/>
              <a:t>‹#›</a:t>
            </a:fld>
            <a:endParaRPr 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x-none" smtClean="0"/>
              <a:t>انقر لتحرير نمط العنوان الرئيسي</a:t>
            </a:r>
            <a:endParaRPr lang="x-none"/>
          </a:p>
        </p:txBody>
      </p:sp>
      <p:sp>
        <p:nvSpPr>
          <p:cNvPr id="3" name="عنصر نائب للتاريخ 2"/>
          <p:cNvSpPr>
            <a:spLocks noGrp="1"/>
          </p:cNvSpPr>
          <p:nvPr>
            <p:ph type="dt" sz="half" idx="10"/>
          </p:nvPr>
        </p:nvSpPr>
        <p:spPr/>
        <p:txBody>
          <a:bodyPr/>
          <a:lstStyle/>
          <a:p>
            <a:fld id="{14C272FB-09E8-4098-BC38-1288665CFAD4}" type="datetimeFigureOut">
              <a:rPr lang="x-none" smtClean="0"/>
              <a:t>10/8/16</a:t>
            </a:fld>
            <a:endParaRPr lang="x-none"/>
          </a:p>
        </p:txBody>
      </p:sp>
      <p:sp>
        <p:nvSpPr>
          <p:cNvPr id="4" name="عنصر نائب للتذييل 3"/>
          <p:cNvSpPr>
            <a:spLocks noGrp="1"/>
          </p:cNvSpPr>
          <p:nvPr>
            <p:ph type="ftr" sz="quarter" idx="11"/>
          </p:nvPr>
        </p:nvSpPr>
        <p:spPr/>
        <p:txBody>
          <a:bodyPr/>
          <a:lstStyle/>
          <a:p>
            <a:endParaRPr lang="x-none"/>
          </a:p>
        </p:txBody>
      </p:sp>
      <p:sp>
        <p:nvSpPr>
          <p:cNvPr id="5" name="عنصر نائب لرقم الشريحة 4"/>
          <p:cNvSpPr>
            <a:spLocks noGrp="1"/>
          </p:cNvSpPr>
          <p:nvPr>
            <p:ph type="sldNum" sz="quarter" idx="12"/>
          </p:nvPr>
        </p:nvSpPr>
        <p:spPr/>
        <p:txBody>
          <a:bodyPr/>
          <a:lstStyle/>
          <a:p>
            <a:fld id="{E1BCBB55-A5AE-4500-B18E-E0D4938BD240}" type="slidenum">
              <a:rPr lang="x-none" smtClean="0"/>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4C272FB-09E8-4098-BC38-1288665CFAD4}" type="datetimeFigureOut">
              <a:rPr lang="x-none" smtClean="0"/>
              <a:t>10/8/16</a:t>
            </a:fld>
            <a:endParaRPr lang="x-none"/>
          </a:p>
        </p:txBody>
      </p:sp>
      <p:sp>
        <p:nvSpPr>
          <p:cNvPr id="3" name="عنصر نائب للتذييل 2"/>
          <p:cNvSpPr>
            <a:spLocks noGrp="1"/>
          </p:cNvSpPr>
          <p:nvPr>
            <p:ph type="ftr" sz="quarter" idx="11"/>
          </p:nvPr>
        </p:nvSpPr>
        <p:spPr/>
        <p:txBody>
          <a:bodyPr/>
          <a:lstStyle/>
          <a:p>
            <a:endParaRPr lang="x-none"/>
          </a:p>
        </p:txBody>
      </p:sp>
      <p:sp>
        <p:nvSpPr>
          <p:cNvPr id="4" name="عنصر نائب لرقم الشريحة 3"/>
          <p:cNvSpPr>
            <a:spLocks noGrp="1"/>
          </p:cNvSpPr>
          <p:nvPr>
            <p:ph type="sldNum" sz="quarter" idx="12"/>
          </p:nvPr>
        </p:nvSpPr>
        <p:spPr/>
        <p:txBody>
          <a:bodyPr/>
          <a:lstStyle/>
          <a:p>
            <a:fld id="{E1BCBB55-A5AE-4500-B18E-E0D4938BD240}" type="slidenum">
              <a:rPr lang="x-none" smtClean="0"/>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x-none" smtClean="0"/>
              <a:t>انقر لتحرير نمط العنوان الرئيسي</a:t>
            </a:r>
            <a:endParaRPr lang="x-non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
        <p:nvSpPr>
          <p:cNvPr id="5" name="عنصر نائب للتاريخ 4"/>
          <p:cNvSpPr>
            <a:spLocks noGrp="1"/>
          </p:cNvSpPr>
          <p:nvPr>
            <p:ph type="dt" sz="half" idx="10"/>
          </p:nvPr>
        </p:nvSpPr>
        <p:spPr/>
        <p:txBody>
          <a:bodyPr/>
          <a:lstStyle/>
          <a:p>
            <a:fld id="{14C272FB-09E8-4098-BC38-1288665CFAD4}" type="datetimeFigureOut">
              <a:rPr lang="x-none" smtClean="0"/>
              <a:t>10/8/16</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p:txBody>
          <a:bodyPr/>
          <a:lstStyle/>
          <a:p>
            <a:fld id="{E1BCBB55-A5AE-4500-B18E-E0D4938BD240}" type="slidenum">
              <a:rPr lang="x-none" smtClean="0"/>
              <a:t>‹#›</a:t>
            </a:fld>
            <a:endParaRPr 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x-none" smtClean="0"/>
              <a:t>انقر لتحرير نمط العنوان الرئيسي</a:t>
            </a:r>
            <a:endParaRPr lang="x-non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
        <p:nvSpPr>
          <p:cNvPr id="5" name="عنصر نائب للتاريخ 4"/>
          <p:cNvSpPr>
            <a:spLocks noGrp="1"/>
          </p:cNvSpPr>
          <p:nvPr>
            <p:ph type="dt" sz="half" idx="10"/>
          </p:nvPr>
        </p:nvSpPr>
        <p:spPr/>
        <p:txBody>
          <a:bodyPr/>
          <a:lstStyle/>
          <a:p>
            <a:fld id="{14C272FB-09E8-4098-BC38-1288665CFAD4}" type="datetimeFigureOut">
              <a:rPr lang="x-none" smtClean="0"/>
              <a:t>10/8/16</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p:txBody>
          <a:bodyPr/>
          <a:lstStyle/>
          <a:p>
            <a:fld id="{E1BCBB55-A5AE-4500-B18E-E0D4938BD240}" type="slidenum">
              <a:rPr lang="x-none" smtClean="0"/>
              <a:t>‹#›</a:t>
            </a:fld>
            <a:endParaRPr lang="x-non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x-none" smtClean="0"/>
              <a:t>انقر لتحرير نمط العنوان الرئيسي</a:t>
            </a:r>
            <a:endParaRPr lang="x-none"/>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4C272FB-09E8-4098-BC38-1288665CFAD4}" type="datetimeFigureOut">
              <a:rPr lang="x-none" smtClean="0"/>
              <a:t>10/8/16</a:t>
            </a:fld>
            <a:endParaRPr lang="x-none"/>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x-none"/>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1BCBB55-A5AE-4500-B18E-E0D4938BD240}" type="slidenum">
              <a:rPr lang="x-none" smtClean="0"/>
              <a:t>‹#›</a:t>
            </a:fld>
            <a:endParaRPr 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gif"/><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x-none" dirty="0"/>
          </a:p>
        </p:txBody>
      </p:sp>
      <p:sp>
        <p:nvSpPr>
          <p:cNvPr id="4" name="مستطيل 3"/>
          <p:cNvSpPr/>
          <p:nvPr/>
        </p:nvSpPr>
        <p:spPr>
          <a:xfrm>
            <a:off x="1403648" y="2300679"/>
            <a:ext cx="6264696" cy="1200329"/>
          </a:xfrm>
          <a:prstGeom prst="rect">
            <a:avLst/>
          </a:prstGeom>
          <a:noFill/>
        </p:spPr>
        <p:txBody>
          <a:bodyPr wrap="square" lIns="91440" tIns="45720" rIns="91440" bIns="45720">
            <a:spAutoFit/>
          </a:bodyPr>
          <a:lstStyle/>
          <a:p>
            <a:pPr algn="ctr"/>
            <a:r>
              <a:rPr lang="x-none" sz="7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Diwani Bent" pitchFamily="2" charset="-78"/>
              </a:rPr>
              <a:t>بسم الله الرحمن الرحيم </a:t>
            </a:r>
            <a:endParaRPr lang="x-none"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Diwani Bent" pitchFamily="2" charset="-78"/>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43808" y="404664"/>
            <a:ext cx="5070619"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x-none"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ماذا لو حركتِ شحنة الاختبار</a:t>
            </a:r>
          </a:p>
          <a:p>
            <a:pPr algn="ctr"/>
            <a:r>
              <a:rPr lang="x-none"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في مسار دائري حول الشحنة </a:t>
            </a:r>
            <a:r>
              <a:rPr lang="x-none"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السالبة  ؟؟</a:t>
            </a:r>
            <a:r>
              <a:rPr lang="x-none"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x-none"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شكل بيضاوي 2"/>
          <p:cNvSpPr/>
          <p:nvPr/>
        </p:nvSpPr>
        <p:spPr>
          <a:xfrm>
            <a:off x="4211960" y="3284984"/>
            <a:ext cx="792088" cy="79208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x-none" dirty="0" err="1" smtClean="0"/>
              <a:t>-</a:t>
            </a:r>
            <a:endParaRPr lang="x-none" dirty="0"/>
          </a:p>
        </p:txBody>
      </p:sp>
      <p:sp>
        <p:nvSpPr>
          <p:cNvPr id="4" name="شكل بيضاوي 3"/>
          <p:cNvSpPr/>
          <p:nvPr/>
        </p:nvSpPr>
        <p:spPr>
          <a:xfrm>
            <a:off x="4572000" y="2420888"/>
            <a:ext cx="351656" cy="28803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x-none" dirty="0" err="1" smtClean="0"/>
              <a:t>+</a:t>
            </a:r>
            <a:endParaRPr lang="x-none" dirty="0"/>
          </a:p>
        </p:txBody>
      </p:sp>
      <p:sp>
        <p:nvSpPr>
          <p:cNvPr id="5" name="مربع نص 4"/>
          <p:cNvSpPr txBox="1"/>
          <p:nvPr/>
        </p:nvSpPr>
        <p:spPr>
          <a:xfrm>
            <a:off x="1907704" y="4725144"/>
            <a:ext cx="6120680" cy="1200329"/>
          </a:xfrm>
          <a:prstGeom prst="rect">
            <a:avLst/>
          </a:prstGeom>
          <a:noFill/>
        </p:spPr>
        <p:txBody>
          <a:bodyPr wrap="square" rtlCol="1">
            <a:spAutoFit/>
          </a:bodyPr>
          <a:lstStyle/>
          <a:p>
            <a:r>
              <a:rPr lang="x-none" sz="2400" b="1" dirty="0" smtClean="0"/>
              <a:t>تصبح القوة التي يؤثر </a:t>
            </a:r>
            <a:r>
              <a:rPr lang="x-none" sz="2400" b="1" dirty="0" err="1" smtClean="0"/>
              <a:t>بها</a:t>
            </a:r>
            <a:r>
              <a:rPr lang="x-none" sz="2400" b="1" dirty="0" smtClean="0"/>
              <a:t> المجال الكهربائي على الشحنة عمودية على اتجاه حركتها لذلك </a:t>
            </a:r>
            <a:r>
              <a:rPr lang="x-none" sz="2400" b="1" dirty="0" err="1" smtClean="0"/>
              <a:t>يكون :</a:t>
            </a:r>
            <a:r>
              <a:rPr lang="x-none" sz="2400" b="1" dirty="0" smtClean="0"/>
              <a:t> </a:t>
            </a:r>
            <a:r>
              <a:rPr lang="en-US" sz="2400" b="1" dirty="0" smtClean="0"/>
              <a:t>W= 0</a:t>
            </a:r>
            <a:r>
              <a:rPr lang="x-none" sz="2400" b="1" dirty="0" smtClean="0"/>
              <a:t>          وبالتالي     </a:t>
            </a:r>
            <a:r>
              <a:rPr lang="el-GR" sz="2400" b="1" dirty="0" smtClean="0"/>
              <a:t>Δ</a:t>
            </a:r>
            <a:r>
              <a:rPr lang="en-US" sz="2400" b="1" dirty="0" smtClean="0"/>
              <a:t>V=0</a:t>
            </a:r>
            <a:endParaRPr lang="x-none" sz="2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03648" y="836712"/>
            <a:ext cx="6912768" cy="2308324"/>
          </a:xfrm>
          <a:prstGeom prst="rect">
            <a:avLst/>
          </a:prstGeom>
          <a:noFill/>
        </p:spPr>
        <p:txBody>
          <a:bodyPr wrap="square" rtlCol="1">
            <a:spAutoFit/>
          </a:bodyPr>
          <a:lstStyle/>
          <a:p>
            <a:r>
              <a:rPr lang="x-none" sz="2400" b="1" dirty="0" smtClean="0">
                <a:solidFill>
                  <a:srgbClr val="FF0000"/>
                </a:solidFill>
              </a:rPr>
              <a:t>الأسطح متساوية </a:t>
            </a:r>
            <a:r>
              <a:rPr lang="x-none" sz="2400" b="1" dirty="0" err="1" smtClean="0">
                <a:solidFill>
                  <a:srgbClr val="FF0000"/>
                </a:solidFill>
              </a:rPr>
              <a:t>الجهد :</a:t>
            </a:r>
            <a:endParaRPr lang="x-none" sz="2400" b="1" dirty="0" smtClean="0">
              <a:solidFill>
                <a:srgbClr val="FF0000"/>
              </a:solidFill>
            </a:endParaRPr>
          </a:p>
          <a:p>
            <a:r>
              <a:rPr lang="x-none" sz="2400" b="1" dirty="0" smtClean="0"/>
              <a:t>هي تلك السطح التي يكون فيها فرق الجهد له نفس القيمة عند كل نقطة على السطح أي أن </a:t>
            </a:r>
          </a:p>
          <a:p>
            <a:pPr algn="ctr"/>
            <a:r>
              <a:rPr lang="en-US" sz="2400" b="1" dirty="0" smtClean="0"/>
              <a:t>V</a:t>
            </a:r>
            <a:r>
              <a:rPr lang="en-US" sz="2400" b="1" baseline="-25000" dirty="0" smtClean="0"/>
              <a:t>B </a:t>
            </a:r>
            <a:r>
              <a:rPr lang="en-US" sz="2400" b="1" dirty="0" smtClean="0"/>
              <a:t>-V</a:t>
            </a:r>
            <a:r>
              <a:rPr lang="en-US" sz="2400" b="1" baseline="-25000" dirty="0" smtClean="0"/>
              <a:t>A</a:t>
            </a:r>
            <a:r>
              <a:rPr lang="en-US" sz="2400" b="1" dirty="0" smtClean="0"/>
              <a:t>= 0</a:t>
            </a:r>
            <a:endParaRPr lang="x-none" sz="2400" b="1" dirty="0" smtClean="0"/>
          </a:p>
          <a:p>
            <a:endParaRPr lang="x-none" sz="2400" b="1" dirty="0" smtClean="0"/>
          </a:p>
          <a:p>
            <a:r>
              <a:rPr lang="x-none" sz="2400" b="1" dirty="0" smtClean="0"/>
              <a:t>وهي الاسطح التي تكون عمودية على المجال </a:t>
            </a:r>
            <a:r>
              <a:rPr lang="x-none" sz="2400" b="1" dirty="0" err="1" smtClean="0"/>
              <a:t>الكهربائي .</a:t>
            </a:r>
            <a:r>
              <a:rPr lang="x-none" sz="2400" b="1" dirty="0" smtClean="0"/>
              <a:t> </a:t>
            </a:r>
            <a:endParaRPr lang="x-none" sz="2400" b="1"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411760" y="260648"/>
            <a:ext cx="5760640" cy="861774"/>
          </a:xfrm>
          <a:prstGeom prst="rect">
            <a:avLst/>
          </a:prstGeom>
          <a:noFill/>
        </p:spPr>
        <p:txBody>
          <a:bodyPr wrap="square" rtlCol="1">
            <a:spAutoFit/>
          </a:bodyPr>
          <a:lstStyle/>
          <a:p>
            <a:r>
              <a:rPr lang="x-none" sz="3200" b="1" dirty="0" smtClean="0">
                <a:solidFill>
                  <a:srgbClr val="FF0000"/>
                </a:solidFill>
              </a:rPr>
              <a:t>الجهد الكهربائي في مجال </a:t>
            </a:r>
            <a:r>
              <a:rPr lang="x-none" sz="3200" b="1" dirty="0" err="1" smtClean="0">
                <a:solidFill>
                  <a:srgbClr val="FF0000"/>
                </a:solidFill>
              </a:rPr>
              <a:t>منتظم :</a:t>
            </a:r>
            <a:r>
              <a:rPr lang="x-none" sz="3200" b="1" dirty="0" smtClean="0">
                <a:solidFill>
                  <a:srgbClr val="FF0000"/>
                </a:solidFill>
              </a:rPr>
              <a:t> </a:t>
            </a:r>
          </a:p>
          <a:p>
            <a:endParaRPr lang="x-none" dirty="0"/>
          </a:p>
        </p:txBody>
      </p:sp>
      <p:pic>
        <p:nvPicPr>
          <p:cNvPr id="40962" name="Picture 2" descr="http://lahyan.net/nasser/46.jpg"/>
          <p:cNvPicPr>
            <a:picLocks noChangeAspect="1" noChangeArrowheads="1"/>
          </p:cNvPicPr>
          <p:nvPr/>
        </p:nvPicPr>
        <p:blipFill>
          <a:blip r:embed="rId2" cstate="print"/>
          <a:srcRect/>
          <a:stretch>
            <a:fillRect/>
          </a:stretch>
        </p:blipFill>
        <p:spPr bwMode="auto">
          <a:xfrm rot="10800000">
            <a:off x="168424" y="734244"/>
            <a:ext cx="2819400" cy="1686644"/>
          </a:xfrm>
          <a:prstGeom prst="rect">
            <a:avLst/>
          </a:prstGeom>
          <a:noFill/>
        </p:spPr>
      </p:pic>
      <p:sp>
        <p:nvSpPr>
          <p:cNvPr id="5" name="وسيلة شرح على شكل سحابة 4"/>
          <p:cNvSpPr/>
          <p:nvPr/>
        </p:nvSpPr>
        <p:spPr>
          <a:xfrm>
            <a:off x="5724128" y="2564904"/>
            <a:ext cx="2016224" cy="1080120"/>
          </a:xfrm>
          <a:prstGeom prst="cloudCallout">
            <a:avLst>
              <a:gd name="adj1" fmla="val -68865"/>
              <a:gd name="adj2" fmla="val 5208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chemeClr val="tx1"/>
                </a:solidFill>
              </a:rPr>
              <a:t>W=</a:t>
            </a:r>
            <a:r>
              <a:rPr lang="en-US" sz="2800" b="1" dirty="0" err="1" smtClean="0">
                <a:solidFill>
                  <a:schemeClr val="tx1"/>
                </a:solidFill>
              </a:rPr>
              <a:t>Fd</a:t>
            </a:r>
            <a:endParaRPr lang="x-none" sz="2800" b="1" dirty="0">
              <a:solidFill>
                <a:schemeClr val="tx1"/>
              </a:solidFill>
            </a:endParaRPr>
          </a:p>
        </p:txBody>
      </p:sp>
      <p:grpSp>
        <p:nvGrpSpPr>
          <p:cNvPr id="3" name="مجموعة 7"/>
          <p:cNvGrpSpPr/>
          <p:nvPr/>
        </p:nvGrpSpPr>
        <p:grpSpPr>
          <a:xfrm>
            <a:off x="3923928" y="1196752"/>
            <a:ext cx="2232248" cy="1440160"/>
            <a:chOff x="3059832" y="2492896"/>
            <a:chExt cx="2232248" cy="1440160"/>
          </a:xfrm>
          <a:solidFill>
            <a:schemeClr val="bg1"/>
          </a:solidFill>
        </p:grpSpPr>
        <p:sp>
          <p:nvSpPr>
            <p:cNvPr id="6" name="وسيلة شرح على شكل سحابة 5"/>
            <p:cNvSpPr/>
            <p:nvPr/>
          </p:nvSpPr>
          <p:spPr>
            <a:xfrm>
              <a:off x="3059832" y="2492896"/>
              <a:ext cx="2232248" cy="1440160"/>
            </a:xfrm>
            <a:prstGeom prst="cloudCallout">
              <a:avLst>
                <a:gd name="adj1" fmla="val -68865"/>
                <a:gd name="adj2" fmla="val 52080"/>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2800" b="1" dirty="0">
                <a:solidFill>
                  <a:schemeClr val="tx1"/>
                </a:solidFill>
              </a:endParaRPr>
            </a:p>
          </p:txBody>
        </p:sp>
        <p:pic>
          <p:nvPicPr>
            <p:cNvPr id="7" name="Picture 3"/>
            <p:cNvPicPr>
              <a:picLocks noChangeAspect="1" noChangeArrowheads="1"/>
            </p:cNvPicPr>
            <p:nvPr/>
          </p:nvPicPr>
          <p:blipFill>
            <a:blip r:embed="rId3" cstate="print"/>
            <a:srcRect b="14471"/>
            <a:stretch>
              <a:fillRect/>
            </a:stretch>
          </p:blipFill>
          <p:spPr bwMode="auto">
            <a:xfrm>
              <a:off x="3347864" y="2780928"/>
              <a:ext cx="1570352" cy="792088"/>
            </a:xfrm>
            <a:prstGeom prst="rect">
              <a:avLst/>
            </a:prstGeom>
            <a:grpFill/>
            <a:ln w="9525">
              <a:noFill/>
              <a:miter lim="800000"/>
              <a:headEnd/>
              <a:tailEnd/>
            </a:ln>
          </p:spPr>
        </p:pic>
      </p:grpSp>
      <p:sp>
        <p:nvSpPr>
          <p:cNvPr id="9" name="وسيلة شرح على شكل سحابة 8"/>
          <p:cNvSpPr/>
          <p:nvPr/>
        </p:nvSpPr>
        <p:spPr>
          <a:xfrm>
            <a:off x="2627784" y="3140968"/>
            <a:ext cx="2016224" cy="1080120"/>
          </a:xfrm>
          <a:prstGeom prst="cloudCallout">
            <a:avLst>
              <a:gd name="adj1" fmla="val -68865"/>
              <a:gd name="adj2" fmla="val 5208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chemeClr val="tx1"/>
                </a:solidFill>
              </a:rPr>
              <a:t>F= </a:t>
            </a:r>
            <a:r>
              <a:rPr lang="en-US" sz="2800" b="1" dirty="0" err="1" smtClean="0">
                <a:solidFill>
                  <a:schemeClr val="tx1"/>
                </a:solidFill>
              </a:rPr>
              <a:t>Eq</a:t>
            </a:r>
            <a:r>
              <a:rPr lang="en-US" sz="2800" b="1" dirty="0" smtClean="0">
                <a:solidFill>
                  <a:schemeClr val="tx1"/>
                </a:solidFill>
              </a:rPr>
              <a:t>’</a:t>
            </a:r>
            <a:endParaRPr lang="x-none" sz="2800" b="1" dirty="0">
              <a:solidFill>
                <a:schemeClr val="tx1"/>
              </a:solidFill>
            </a:endParaRPr>
          </a:p>
        </p:txBody>
      </p:sp>
      <p:sp>
        <p:nvSpPr>
          <p:cNvPr id="10" name="وسيلة شرح على شكل سحابة 9"/>
          <p:cNvSpPr/>
          <p:nvPr/>
        </p:nvSpPr>
        <p:spPr>
          <a:xfrm>
            <a:off x="3131840" y="4437112"/>
            <a:ext cx="3528392" cy="1368152"/>
          </a:xfrm>
          <a:prstGeom prst="cloudCallout">
            <a:avLst>
              <a:gd name="adj1" fmla="val -68865"/>
              <a:gd name="adj2" fmla="val 52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l-GR" sz="2800" b="1" dirty="0" smtClean="0">
                <a:solidFill>
                  <a:schemeClr val="tx1"/>
                </a:solidFill>
              </a:rPr>
              <a:t>Δ</a:t>
            </a:r>
            <a:r>
              <a:rPr lang="en-US" sz="2800" b="1" dirty="0" smtClean="0">
                <a:solidFill>
                  <a:schemeClr val="tx1"/>
                </a:solidFill>
              </a:rPr>
              <a:t>V=           </a:t>
            </a:r>
            <a:endParaRPr lang="x-none" sz="2800" b="1" dirty="0">
              <a:solidFill>
                <a:schemeClr val="tx1"/>
              </a:solidFill>
            </a:endParaRPr>
          </a:p>
        </p:txBody>
      </p:sp>
      <p:pic>
        <p:nvPicPr>
          <p:cNvPr id="12" name="صورة 11" descr="6h2rcchdhgmy.gif"/>
          <p:cNvPicPr>
            <a:picLocks noChangeAspect="1"/>
          </p:cNvPicPr>
          <p:nvPr/>
        </p:nvPicPr>
        <p:blipFill>
          <a:blip r:embed="rId4" cstate="print"/>
          <a:stretch>
            <a:fillRect/>
          </a:stretch>
        </p:blipFill>
        <p:spPr>
          <a:xfrm>
            <a:off x="899592" y="3933056"/>
            <a:ext cx="1484362" cy="14843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0" y="980728"/>
            <a:ext cx="9144000" cy="1800200"/>
          </a:xfrm>
          <a:prstGeom prst="rect">
            <a:avLst/>
          </a:prstGeom>
          <a:noFill/>
          <a:ln w="9525">
            <a:noFill/>
            <a:miter lim="800000"/>
            <a:headEnd/>
            <a:tailEnd/>
          </a:ln>
        </p:spPr>
      </p:pic>
      <p:pic>
        <p:nvPicPr>
          <p:cNvPr id="44035" name="Picture 3"/>
          <p:cNvPicPr>
            <a:picLocks noChangeAspect="1" noChangeArrowheads="1"/>
          </p:cNvPicPr>
          <p:nvPr/>
        </p:nvPicPr>
        <p:blipFill>
          <a:blip r:embed="rId3" cstate="print"/>
          <a:srcRect/>
          <a:stretch>
            <a:fillRect/>
          </a:stretch>
        </p:blipFill>
        <p:spPr bwMode="auto">
          <a:xfrm>
            <a:off x="0" y="3573016"/>
            <a:ext cx="9144000" cy="156589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5"/>
                                        </p:tgtEl>
                                        <p:attrNameLst>
                                          <p:attrName>style.visibility</p:attrName>
                                        </p:attrNameLst>
                                      </p:cBhvr>
                                      <p:to>
                                        <p:strVal val="visible"/>
                                      </p:to>
                                    </p:set>
                                    <p:anim calcmode="lin" valueType="num">
                                      <p:cBhvr additive="base">
                                        <p:cTn id="13" dur="500" fill="hold"/>
                                        <p:tgtEl>
                                          <p:spTgt spid="44035"/>
                                        </p:tgtEl>
                                        <p:attrNameLst>
                                          <p:attrName>ppt_x</p:attrName>
                                        </p:attrNameLst>
                                      </p:cBhvr>
                                      <p:tavLst>
                                        <p:tav tm="0">
                                          <p:val>
                                            <p:strVal val="#ppt_x"/>
                                          </p:val>
                                        </p:tav>
                                        <p:tav tm="100000">
                                          <p:val>
                                            <p:strVal val="#ppt_x"/>
                                          </p:val>
                                        </p:tav>
                                      </p:tavLst>
                                    </p:anim>
                                    <p:anim calcmode="lin" valueType="num">
                                      <p:cBhvr additive="base">
                                        <p:cTn id="14" dur="500" fill="hold"/>
                                        <p:tgtEl>
                                          <p:spTgt spid="440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2267744" y="1781431"/>
            <a:ext cx="6163419" cy="2655681"/>
          </a:xfrm>
          <a:prstGeom prst="rect">
            <a:avLst/>
          </a:prstGeom>
          <a:noFill/>
          <a:ln w="9525">
            <a:noFill/>
            <a:miter lim="800000"/>
            <a:headEnd/>
            <a:tailEnd/>
          </a:ln>
        </p:spPr>
      </p:pic>
      <p:sp>
        <p:nvSpPr>
          <p:cNvPr id="3" name="مربع نص 2"/>
          <p:cNvSpPr txBox="1"/>
          <p:nvPr/>
        </p:nvSpPr>
        <p:spPr>
          <a:xfrm>
            <a:off x="395536" y="332656"/>
            <a:ext cx="8064896" cy="1200329"/>
          </a:xfrm>
          <a:prstGeom prst="rect">
            <a:avLst/>
          </a:prstGeom>
          <a:solidFill>
            <a:schemeClr val="accent2">
              <a:lumMod val="20000"/>
              <a:lumOff val="80000"/>
            </a:schemeClr>
          </a:solidFill>
        </p:spPr>
        <p:txBody>
          <a:bodyPr wrap="square" rtlCol="1">
            <a:spAutoFit/>
          </a:bodyPr>
          <a:lstStyle/>
          <a:p>
            <a:r>
              <a:rPr lang="x-none" sz="2400" b="1" dirty="0" smtClean="0"/>
              <a:t>قال </a:t>
            </a:r>
            <a:r>
              <a:rPr lang="x-none" sz="2400" b="1" dirty="0" err="1" smtClean="0"/>
              <a:t>تعالى : </a:t>
            </a:r>
            <a:r>
              <a:rPr lang="x-none" sz="2400" b="1" dirty="0" smtClean="0"/>
              <a:t>( أو كظلمات في بحر لجي يغشاه موج من فوقه موج من فوقه سحاب ظلمات بعضها فوق بعض إذا أخرج يده لم يكد يراها ومن لم يجعل الله له نورا فما له من </a:t>
            </a:r>
            <a:r>
              <a:rPr lang="x-none" sz="2400" b="1" dirty="0" err="1" smtClean="0"/>
              <a:t>نور )</a:t>
            </a:r>
            <a:endParaRPr lang="x-none" sz="2400" b="1" dirty="0"/>
          </a:p>
        </p:txBody>
      </p:sp>
      <p:pic>
        <p:nvPicPr>
          <p:cNvPr id="46084" name="Picture 4" descr="http://www.3jeb.net/wp-content/uploads/2011/07/WAD_0406.jpg"/>
          <p:cNvPicPr>
            <a:picLocks noChangeAspect="1" noChangeArrowheads="1"/>
          </p:cNvPicPr>
          <p:nvPr/>
        </p:nvPicPr>
        <p:blipFill>
          <a:blip r:embed="rId3" cstate="print"/>
          <a:srcRect/>
          <a:stretch>
            <a:fillRect/>
          </a:stretch>
        </p:blipFill>
        <p:spPr bwMode="auto">
          <a:xfrm>
            <a:off x="395536" y="2204864"/>
            <a:ext cx="1728192" cy="1828334"/>
          </a:xfrm>
          <a:prstGeom prst="rect">
            <a:avLst/>
          </a:prstGeom>
          <a:noFill/>
        </p:spPr>
      </p:pic>
      <p:pic>
        <p:nvPicPr>
          <p:cNvPr id="46086" name="Picture 6" descr="http://t1.gstatic.com/images?q=tbn:ANd9GcSDHywaYU98RXJnQkqwvTy5eWVMMwqZybHYPdSS7xU9jws3QMOiWJla3VxW"/>
          <p:cNvPicPr>
            <a:picLocks noChangeAspect="1" noChangeArrowheads="1"/>
          </p:cNvPicPr>
          <p:nvPr/>
        </p:nvPicPr>
        <p:blipFill>
          <a:blip r:embed="rId4" cstate="print"/>
          <a:srcRect/>
          <a:stretch>
            <a:fillRect/>
          </a:stretch>
        </p:blipFill>
        <p:spPr bwMode="auto">
          <a:xfrm>
            <a:off x="3563888" y="4797152"/>
            <a:ext cx="3095625" cy="14763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690563" y="528638"/>
            <a:ext cx="7762875" cy="58007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2" cstate="print"/>
          <a:srcRect/>
          <a:stretch>
            <a:fillRect/>
          </a:stretch>
        </p:blipFill>
        <p:spPr bwMode="auto">
          <a:xfrm>
            <a:off x="395537" y="423863"/>
            <a:ext cx="8352928" cy="60102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620688"/>
            <a:ext cx="782297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x-none"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2-2 تطبيقات المجالات الكهربائية </a:t>
            </a:r>
            <a:endParaRPr lang="x-none"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مربع نص 2"/>
          <p:cNvSpPr txBox="1"/>
          <p:nvPr/>
        </p:nvSpPr>
        <p:spPr>
          <a:xfrm>
            <a:off x="683568" y="1844824"/>
            <a:ext cx="7632848" cy="3046988"/>
          </a:xfrm>
          <a:prstGeom prst="rect">
            <a:avLst/>
          </a:prstGeom>
          <a:noFill/>
        </p:spPr>
        <p:txBody>
          <a:bodyPr wrap="square" rtlCol="1">
            <a:spAutoFit/>
          </a:bodyPr>
          <a:lstStyle/>
          <a:p>
            <a:r>
              <a:rPr lang="x-none" sz="3200" dirty="0" err="1" smtClean="0">
                <a:solidFill>
                  <a:srgbClr val="FF0000"/>
                </a:solidFill>
              </a:rPr>
              <a:t>الأهداف :</a:t>
            </a:r>
            <a:r>
              <a:rPr lang="x-none" sz="3200" dirty="0" smtClean="0">
                <a:solidFill>
                  <a:srgbClr val="FF0000"/>
                </a:solidFill>
              </a:rPr>
              <a:t> </a:t>
            </a:r>
          </a:p>
          <a:p>
            <a:pPr>
              <a:buFont typeface="Arial" pitchFamily="34" charset="0"/>
              <a:buChar char="•"/>
            </a:pPr>
            <a:r>
              <a:rPr lang="x-none" sz="3200" dirty="0" smtClean="0"/>
              <a:t>تعرف الجهد </a:t>
            </a:r>
            <a:r>
              <a:rPr lang="x-none" sz="3200" dirty="0" err="1" smtClean="0"/>
              <a:t>الكهربائي .</a:t>
            </a:r>
            <a:endParaRPr lang="x-none" sz="3200" dirty="0" smtClean="0"/>
          </a:p>
          <a:p>
            <a:pPr>
              <a:buFont typeface="Arial" pitchFamily="34" charset="0"/>
              <a:buChar char="•"/>
            </a:pPr>
            <a:r>
              <a:rPr lang="x-none" sz="3200" dirty="0" smtClean="0"/>
              <a:t>تحسب فرق الجهد اللازم لتحريك </a:t>
            </a:r>
            <a:r>
              <a:rPr lang="x-none" sz="3200" dirty="0" err="1" smtClean="0"/>
              <a:t>الشحنة .</a:t>
            </a:r>
            <a:endParaRPr lang="x-none" sz="3200" dirty="0" smtClean="0"/>
          </a:p>
          <a:p>
            <a:pPr>
              <a:buFont typeface="Arial" pitchFamily="34" charset="0"/>
              <a:buChar char="•"/>
            </a:pPr>
            <a:r>
              <a:rPr lang="x-none" sz="3200" dirty="0" smtClean="0"/>
              <a:t>تصف كيفية توزيع الشحنات الكهربائية على الموصلات </a:t>
            </a:r>
            <a:r>
              <a:rPr lang="x-none" sz="3200" dirty="0" err="1" smtClean="0"/>
              <a:t>المصمته</a:t>
            </a:r>
            <a:r>
              <a:rPr lang="x-none" sz="3200" dirty="0" smtClean="0"/>
              <a:t> </a:t>
            </a:r>
            <a:r>
              <a:rPr lang="x-none" sz="3200" dirty="0" err="1" smtClean="0"/>
              <a:t>والمجوفة .</a:t>
            </a:r>
            <a:endParaRPr lang="x-none" sz="3200" dirty="0" smtClean="0"/>
          </a:p>
          <a:p>
            <a:pPr>
              <a:buFont typeface="Arial" pitchFamily="34" charset="0"/>
              <a:buChar char="•"/>
            </a:pPr>
            <a:r>
              <a:rPr lang="x-none" sz="3200" dirty="0" smtClean="0"/>
              <a:t>تحل بعض المسائل على السعة </a:t>
            </a:r>
            <a:r>
              <a:rPr lang="x-none" sz="3200" dirty="0" err="1" smtClean="0"/>
              <a:t>الكهربائية .</a:t>
            </a:r>
            <a:endParaRPr lang="x-none" sz="32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63688" y="1124744"/>
            <a:ext cx="5832648" cy="3539430"/>
          </a:xfrm>
          <a:prstGeom prst="rect">
            <a:avLst/>
          </a:prstGeom>
          <a:noFill/>
        </p:spPr>
        <p:txBody>
          <a:bodyPr wrap="square" rtlCol="1">
            <a:spAutoFit/>
          </a:bodyPr>
          <a:lstStyle/>
          <a:p>
            <a:r>
              <a:rPr lang="x-none" sz="3200" b="1" dirty="0" err="1" smtClean="0">
                <a:solidFill>
                  <a:srgbClr val="FF0000"/>
                </a:solidFill>
              </a:rPr>
              <a:t>المفردات :</a:t>
            </a:r>
            <a:r>
              <a:rPr lang="x-none" sz="3200" b="1" dirty="0" smtClean="0">
                <a:solidFill>
                  <a:srgbClr val="FF0000"/>
                </a:solidFill>
              </a:rPr>
              <a:t> </a:t>
            </a:r>
          </a:p>
          <a:p>
            <a:endParaRPr lang="x-none" sz="3200" b="1" dirty="0" smtClean="0">
              <a:solidFill>
                <a:srgbClr val="FF0000"/>
              </a:solidFill>
            </a:endParaRPr>
          </a:p>
          <a:p>
            <a:pPr>
              <a:buFont typeface="Arial" pitchFamily="34" charset="0"/>
              <a:buChar char="•"/>
            </a:pPr>
            <a:r>
              <a:rPr lang="x-none" sz="3200" b="1" dirty="0" smtClean="0"/>
              <a:t> فرق الجهد </a:t>
            </a:r>
            <a:r>
              <a:rPr lang="x-none" sz="3200" b="1" dirty="0" err="1" smtClean="0"/>
              <a:t>الكهربائي .</a:t>
            </a:r>
            <a:endParaRPr lang="x-none" sz="3200" b="1" dirty="0" smtClean="0"/>
          </a:p>
          <a:p>
            <a:pPr>
              <a:buFont typeface="Arial" pitchFamily="34" charset="0"/>
              <a:buChar char="•"/>
            </a:pPr>
            <a:r>
              <a:rPr lang="x-none" sz="3200" b="1" dirty="0" err="1" smtClean="0"/>
              <a:t>الفولت</a:t>
            </a:r>
            <a:r>
              <a:rPr lang="x-none" sz="3200" b="1" dirty="0" smtClean="0"/>
              <a:t> </a:t>
            </a:r>
            <a:r>
              <a:rPr lang="x-none" sz="3200" b="1" dirty="0" err="1" smtClean="0"/>
              <a:t>.</a:t>
            </a:r>
            <a:endParaRPr lang="x-none" sz="3200" b="1" dirty="0" smtClean="0"/>
          </a:p>
          <a:p>
            <a:pPr>
              <a:buFont typeface="Arial" pitchFamily="34" charset="0"/>
              <a:buChar char="•"/>
            </a:pPr>
            <a:r>
              <a:rPr lang="x-none" sz="3200" b="1" dirty="0" smtClean="0"/>
              <a:t>سطح تساوي </a:t>
            </a:r>
            <a:r>
              <a:rPr lang="x-none" sz="3200" b="1" dirty="0" err="1" smtClean="0"/>
              <a:t>الجهد .</a:t>
            </a:r>
            <a:endParaRPr lang="x-none" sz="3200" b="1" dirty="0" smtClean="0"/>
          </a:p>
          <a:p>
            <a:pPr>
              <a:buFont typeface="Arial" pitchFamily="34" charset="0"/>
              <a:buChar char="•"/>
            </a:pPr>
            <a:r>
              <a:rPr lang="x-none" sz="3200" b="1" dirty="0" smtClean="0"/>
              <a:t>المكثف </a:t>
            </a:r>
          </a:p>
          <a:p>
            <a:pPr>
              <a:buFont typeface="Arial" pitchFamily="34" charset="0"/>
              <a:buChar char="•"/>
            </a:pPr>
            <a:r>
              <a:rPr lang="x-none" sz="3200" b="1" dirty="0" smtClean="0"/>
              <a:t>السعة </a:t>
            </a:r>
            <a:r>
              <a:rPr lang="x-none" sz="3200" b="1" dirty="0" err="1" smtClean="0"/>
              <a:t>الكهربائية .</a:t>
            </a:r>
            <a:endParaRPr lang="x-none" sz="3200" b="1"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99592" y="1277263"/>
            <a:ext cx="7488832" cy="4222275"/>
          </a:xfrm>
          <a:prstGeom prst="rect">
            <a:avLst/>
          </a:prstGeom>
          <a:noFill/>
          <a:ln w="9525">
            <a:noFill/>
            <a:miter lim="800000"/>
            <a:headEnd/>
            <a:tailEnd/>
          </a:ln>
        </p:spPr>
      </p:pic>
      <p:sp>
        <p:nvSpPr>
          <p:cNvPr id="3" name="مربع نص 2"/>
          <p:cNvSpPr txBox="1"/>
          <p:nvPr/>
        </p:nvSpPr>
        <p:spPr>
          <a:xfrm>
            <a:off x="1547664" y="0"/>
            <a:ext cx="6552728" cy="1384995"/>
          </a:xfrm>
          <a:prstGeom prst="rect">
            <a:avLst/>
          </a:prstGeom>
          <a:noFill/>
        </p:spPr>
        <p:txBody>
          <a:bodyPr wrap="square" rtlCol="1">
            <a:spAutoFit/>
          </a:bodyPr>
          <a:lstStyle/>
          <a:p>
            <a:r>
              <a:rPr lang="x-none" sz="2800" b="1" dirty="0" smtClean="0"/>
              <a:t>يؤدي الشغل المبذول في تحريك جسم مشحون في مجال كهربائي الى اكتساب هذا الجسم طاقة وضع كهربائية أو طاقة </a:t>
            </a:r>
            <a:r>
              <a:rPr lang="x-none" sz="2800" b="1" dirty="0" err="1" smtClean="0"/>
              <a:t>حركأو</a:t>
            </a:r>
            <a:r>
              <a:rPr lang="x-none" sz="2800" b="1" dirty="0" smtClean="0"/>
              <a:t> </a:t>
            </a:r>
            <a:r>
              <a:rPr lang="x-none" sz="2800" b="1" dirty="0" err="1" smtClean="0"/>
              <a:t>كليهما .</a:t>
            </a:r>
            <a:endParaRPr lang="x-none" sz="28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67315"/>
            <a:ext cx="9144000" cy="1533493"/>
          </a:xfrm>
          <a:prstGeom prst="rect">
            <a:avLst/>
          </a:prstGeom>
          <a:noFill/>
          <a:ln w="9525">
            <a:noFill/>
            <a:miter lim="800000"/>
            <a:headEnd/>
            <a:tailEnd/>
          </a:ln>
        </p:spPr>
      </p:pic>
      <p:sp>
        <p:nvSpPr>
          <p:cNvPr id="4" name="شكل بيضاوي 3"/>
          <p:cNvSpPr/>
          <p:nvPr/>
        </p:nvSpPr>
        <p:spPr>
          <a:xfrm>
            <a:off x="5148064" y="260648"/>
            <a:ext cx="1584176"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pic>
        <p:nvPicPr>
          <p:cNvPr id="2051" name="Picture 3"/>
          <p:cNvPicPr>
            <a:picLocks noChangeAspect="1" noChangeArrowheads="1"/>
          </p:cNvPicPr>
          <p:nvPr/>
        </p:nvPicPr>
        <p:blipFill>
          <a:blip r:embed="rId3" cstate="print"/>
          <a:srcRect b="14471"/>
          <a:stretch>
            <a:fillRect/>
          </a:stretch>
        </p:blipFill>
        <p:spPr bwMode="auto">
          <a:xfrm>
            <a:off x="3923928" y="1844824"/>
            <a:ext cx="2141389" cy="108012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b="10001"/>
          <a:stretch>
            <a:fillRect/>
          </a:stretch>
        </p:blipFill>
        <p:spPr bwMode="auto">
          <a:xfrm>
            <a:off x="539552" y="3645024"/>
            <a:ext cx="8136904" cy="1008112"/>
          </a:xfrm>
          <a:prstGeom prst="rect">
            <a:avLst/>
          </a:prstGeom>
          <a:noFill/>
          <a:ln w="9525">
            <a:noFill/>
            <a:miter lim="800000"/>
            <a:headEnd/>
            <a:tailEnd/>
          </a:ln>
        </p:spPr>
      </p:pic>
      <p:sp>
        <p:nvSpPr>
          <p:cNvPr id="7" name="مستطيل 6"/>
          <p:cNvSpPr/>
          <p:nvPr/>
        </p:nvSpPr>
        <p:spPr>
          <a:xfrm>
            <a:off x="5940152" y="2996952"/>
            <a:ext cx="241176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x-none"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وحدة </a:t>
            </a:r>
            <a:r>
              <a:rPr lang="x-none"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قياسه :</a:t>
            </a:r>
            <a:endParaRPr lang="x-none"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مستطيل 7"/>
          <p:cNvSpPr/>
          <p:nvPr/>
        </p:nvSpPr>
        <p:spPr>
          <a:xfrm>
            <a:off x="3880048" y="4654877"/>
            <a:ext cx="4868416"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x-none"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الجهاز المستخدم </a:t>
            </a:r>
            <a:r>
              <a:rPr lang="x-none"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لقياسه :</a:t>
            </a:r>
            <a:endParaRPr lang="x-none"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4" name="Picture 6" descr="http://t2.gstatic.com/images?q=tbn:ANd9GcRb3UBcTkWizqqwjRIQB25tYJoqiARrofZOBQGvoQk0DjhDVrp3IVDnyvg"/>
          <p:cNvPicPr>
            <a:picLocks noChangeAspect="1" noChangeArrowheads="1"/>
          </p:cNvPicPr>
          <p:nvPr/>
        </p:nvPicPr>
        <p:blipFill>
          <a:blip r:embed="rId5" cstate="print"/>
          <a:srcRect/>
          <a:stretch>
            <a:fillRect/>
          </a:stretch>
        </p:blipFill>
        <p:spPr bwMode="auto">
          <a:xfrm>
            <a:off x="2267744" y="4797152"/>
            <a:ext cx="1601252" cy="1772816"/>
          </a:xfrm>
          <a:prstGeom prst="rect">
            <a:avLst/>
          </a:prstGeom>
          <a:noFill/>
        </p:spPr>
      </p:pic>
      <p:sp>
        <p:nvSpPr>
          <p:cNvPr id="10" name="مستطيل 9"/>
          <p:cNvSpPr/>
          <p:nvPr/>
        </p:nvSpPr>
        <p:spPr>
          <a:xfrm>
            <a:off x="5220072" y="5445224"/>
            <a:ext cx="2345514" cy="923330"/>
          </a:xfrm>
          <a:prstGeom prst="rect">
            <a:avLst/>
          </a:prstGeom>
          <a:noFill/>
          <a:ln>
            <a:noFill/>
          </a:ln>
        </p:spPr>
        <p:txBody>
          <a:bodyPr wrap="none" lIns="91440" tIns="45720" rIns="91440" bIns="45720">
            <a:spAutoFit/>
          </a:bodyPr>
          <a:lstStyle/>
          <a:p>
            <a:pPr algn="ctr"/>
            <a:r>
              <a:rPr lang="x-none" sz="5400" b="1" cap="none" spc="0" dirty="0" err="1" smtClean="0">
                <a:ln w="17780" cmpd="sng">
                  <a:solidFill>
                    <a:srgbClr val="FFFFFF"/>
                  </a:solidFill>
                  <a:prstDash val="solid"/>
                  <a:miter lim="800000"/>
                </a:ln>
                <a:effectLst>
                  <a:outerShdw blurRad="50800" algn="tl" rotWithShape="0">
                    <a:srgbClr val="000000"/>
                  </a:outerShdw>
                </a:effectLst>
              </a:rPr>
              <a:t>الفولتميتر</a:t>
            </a:r>
            <a:endParaRPr lang="x-none" sz="5400" b="1" cap="none" spc="0" dirty="0">
              <a:ln w="17780" cmpd="sng">
                <a:solidFill>
                  <a:srgbClr val="FFFFFF"/>
                </a:solidFill>
                <a:prstDash val="solid"/>
                <a:miter lim="800000"/>
              </a:ln>
              <a:effectLst>
                <a:outerShdw blurRad="50800" algn="tl" rotWithShape="0">
                  <a:srgbClr val="000000"/>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additive="base">
                                        <p:cTn id="18" dur="500" fill="hold"/>
                                        <p:tgtEl>
                                          <p:spTgt spid="2052"/>
                                        </p:tgtEl>
                                        <p:attrNameLst>
                                          <p:attrName>ppt_x</p:attrName>
                                        </p:attrNameLst>
                                      </p:cBhvr>
                                      <p:tavLst>
                                        <p:tav tm="0">
                                          <p:val>
                                            <p:strVal val="#ppt_x"/>
                                          </p:val>
                                        </p:tav>
                                        <p:tav tm="100000">
                                          <p:val>
                                            <p:strVal val="#ppt_x"/>
                                          </p:val>
                                        </p:tav>
                                      </p:tavLst>
                                    </p:anim>
                                    <p:anim calcmode="lin" valueType="num">
                                      <p:cBhvr additive="base">
                                        <p:cTn id="19"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4"/>
                                        </p:tgtEl>
                                        <p:attrNameLst>
                                          <p:attrName>style.visibility</p:attrName>
                                        </p:attrNameLst>
                                      </p:cBhvr>
                                      <p:to>
                                        <p:strVal val="visible"/>
                                      </p:to>
                                    </p:set>
                                    <p:anim calcmode="lin" valueType="num">
                                      <p:cBhvr additive="base">
                                        <p:cTn id="29" dur="500" fill="hold"/>
                                        <p:tgtEl>
                                          <p:spTgt spid="2054"/>
                                        </p:tgtEl>
                                        <p:attrNameLst>
                                          <p:attrName>ppt_x</p:attrName>
                                        </p:attrNameLst>
                                      </p:cBhvr>
                                      <p:tavLst>
                                        <p:tav tm="0">
                                          <p:val>
                                            <p:strVal val="#ppt_x"/>
                                          </p:val>
                                        </p:tav>
                                        <p:tav tm="100000">
                                          <p:val>
                                            <p:strVal val="#ppt_x"/>
                                          </p:val>
                                        </p:tav>
                                      </p:tavLst>
                                    </p:anim>
                                    <p:anim calcmode="lin" valueType="num">
                                      <p:cBhvr additive="base">
                                        <p:cTn id="3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ox(i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95536" y="1052736"/>
            <a:ext cx="6048672" cy="4248472"/>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516216" y="1124744"/>
            <a:ext cx="2448272" cy="42484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46" y="1772816"/>
            <a:ext cx="8278227" cy="390876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x-none"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نستنتج </a:t>
            </a:r>
            <a:r>
              <a:rPr lang="x-none"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مماسبق</a:t>
            </a:r>
            <a:r>
              <a:rPr lang="x-none"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x-none"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x-none"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Font typeface="Arial" pitchFamily="34" charset="0"/>
              <a:buChar char="•"/>
            </a:pPr>
            <a:r>
              <a:rPr lang="x-none" sz="2800" b="1" dirty="0" err="1" smtClean="0">
                <a:ln w="11430"/>
                <a:effectLst>
                  <a:outerShdw blurRad="50800" dist="39000" dir="5460000" algn="tl">
                    <a:srgbClr val="000000">
                      <a:alpha val="38000"/>
                    </a:srgbClr>
                  </a:outerShdw>
                </a:effectLst>
              </a:rPr>
              <a:t>الشغل (</a:t>
            </a:r>
            <a:r>
              <a:rPr lang="en-US" sz="2800" b="1" dirty="0" smtClean="0">
                <a:ln w="11430"/>
                <a:effectLst>
                  <a:outerShdw blurRad="50800" dist="39000" dir="5460000" algn="tl">
                    <a:srgbClr val="000000">
                      <a:alpha val="38000"/>
                    </a:srgbClr>
                  </a:outerShdw>
                </a:effectLst>
              </a:rPr>
              <a:t>W</a:t>
            </a:r>
            <a:r>
              <a:rPr lang="x-none" sz="2800" b="1" dirty="0" smtClean="0">
                <a:ln w="11430"/>
                <a:effectLst>
                  <a:outerShdw blurRad="50800" dist="39000" dir="5460000" algn="tl">
                    <a:srgbClr val="000000">
                      <a:alpha val="38000"/>
                    </a:srgbClr>
                  </a:outerShdw>
                </a:effectLst>
              </a:rPr>
              <a:t>) يكون موجباً إذا بُذل على </a:t>
            </a:r>
            <a:r>
              <a:rPr lang="x-none" sz="2800" b="1" dirty="0" err="1" smtClean="0">
                <a:ln w="11430"/>
                <a:effectLst>
                  <a:outerShdw blurRad="50800" dist="39000" dir="5460000" algn="tl">
                    <a:srgbClr val="000000">
                      <a:alpha val="38000"/>
                    </a:srgbClr>
                  </a:outerShdw>
                </a:effectLst>
              </a:rPr>
              <a:t>الشحنة  </a:t>
            </a:r>
            <a:r>
              <a:rPr lang="x-none" sz="2800" b="1" dirty="0" smtClean="0">
                <a:ln w="11430"/>
                <a:effectLst>
                  <a:outerShdw blurRad="50800" dist="39000" dir="5460000" algn="tl">
                    <a:srgbClr val="000000">
                      <a:alpha val="38000"/>
                    </a:srgbClr>
                  </a:outerShdw>
                </a:effectLst>
              </a:rPr>
              <a:t>(تبقى الشحنة محافظة </a:t>
            </a:r>
          </a:p>
          <a:p>
            <a:r>
              <a:rPr lang="x-none" sz="2800" b="1" dirty="0" smtClean="0">
                <a:ln w="11430"/>
                <a:effectLst>
                  <a:outerShdw blurRad="50800" dist="39000" dir="5460000" algn="tl">
                    <a:srgbClr val="000000">
                      <a:alpha val="38000"/>
                    </a:srgbClr>
                  </a:outerShdw>
                </a:effectLst>
              </a:rPr>
              <a:t>على </a:t>
            </a:r>
            <a:r>
              <a:rPr lang="x-none" sz="2800" b="1" dirty="0" err="1" smtClean="0">
                <a:ln w="11430"/>
                <a:effectLst>
                  <a:outerShdw blurRad="50800" dist="39000" dir="5460000" algn="tl">
                    <a:srgbClr val="000000">
                      <a:alpha val="38000"/>
                    </a:srgbClr>
                  </a:outerShdw>
                </a:effectLst>
              </a:rPr>
              <a:t>طاقتها )</a:t>
            </a:r>
            <a:endParaRPr lang="x-none" sz="2800" b="1" dirty="0" smtClean="0">
              <a:ln w="11430"/>
              <a:effectLst>
                <a:outerShdw blurRad="50800" dist="39000" dir="5460000" algn="tl">
                  <a:srgbClr val="000000">
                    <a:alpha val="38000"/>
                  </a:srgbClr>
                </a:outerShdw>
              </a:effectLst>
            </a:endParaRPr>
          </a:p>
          <a:p>
            <a:pPr>
              <a:buFont typeface="Arial" pitchFamily="34" charset="0"/>
              <a:buChar char="•"/>
            </a:pPr>
            <a:r>
              <a:rPr lang="x-none" sz="2800" b="1" cap="none" spc="0" dirty="0" smtClean="0">
                <a:ln w="11430"/>
                <a:effectLst>
                  <a:outerShdw blurRad="50800" dist="39000" dir="5460000" algn="tl">
                    <a:srgbClr val="000000">
                      <a:alpha val="38000"/>
                    </a:srgbClr>
                  </a:outerShdw>
                </a:effectLst>
              </a:rPr>
              <a:t>ويكون </a:t>
            </a:r>
            <a:r>
              <a:rPr lang="x-none" sz="2800" b="1" cap="none" spc="0" dirty="0" err="1" smtClean="0">
                <a:ln w="11430"/>
                <a:effectLst>
                  <a:outerShdw blurRad="50800" dist="39000" dir="5460000" algn="tl">
                    <a:srgbClr val="000000">
                      <a:alpha val="38000"/>
                    </a:srgbClr>
                  </a:outerShdw>
                </a:effectLst>
              </a:rPr>
              <a:t>الشغل (</a:t>
            </a:r>
            <a:r>
              <a:rPr lang="en-US" sz="2800" b="1" cap="none" spc="0" dirty="0" smtClean="0">
                <a:ln w="11430"/>
                <a:effectLst>
                  <a:outerShdw blurRad="50800" dist="39000" dir="5460000" algn="tl">
                    <a:srgbClr val="000000">
                      <a:alpha val="38000"/>
                    </a:srgbClr>
                  </a:outerShdw>
                </a:effectLst>
              </a:rPr>
              <a:t>W</a:t>
            </a:r>
            <a:r>
              <a:rPr lang="x-none" sz="2800" b="1" cap="none" spc="0" dirty="0" smtClean="0">
                <a:ln w="11430"/>
                <a:effectLst>
                  <a:outerShdw blurRad="50800" dist="39000" dir="5460000" algn="tl">
                    <a:srgbClr val="000000">
                      <a:alpha val="38000"/>
                    </a:srgbClr>
                  </a:outerShdw>
                </a:effectLst>
              </a:rPr>
              <a:t>) سالباً إذا بذلته </a:t>
            </a:r>
            <a:r>
              <a:rPr lang="x-none" sz="2800" b="1" cap="none" spc="0" dirty="0" err="1" smtClean="0">
                <a:ln w="11430"/>
                <a:effectLst>
                  <a:outerShdw blurRad="50800" dist="39000" dir="5460000" algn="tl">
                    <a:srgbClr val="000000">
                      <a:alpha val="38000"/>
                    </a:srgbClr>
                  </a:outerShdw>
                </a:effectLst>
              </a:rPr>
              <a:t>الشحنة </a:t>
            </a:r>
            <a:r>
              <a:rPr lang="x-none" sz="2800" b="1" cap="none" spc="0" dirty="0" smtClean="0">
                <a:ln w="11430"/>
                <a:effectLst>
                  <a:outerShdw blurRad="50800" dist="39000" dir="5460000" algn="tl">
                    <a:srgbClr val="000000">
                      <a:alpha val="38000"/>
                    </a:srgbClr>
                  </a:outerShdw>
                </a:effectLst>
              </a:rPr>
              <a:t>(تفقد جزءاً من </a:t>
            </a:r>
            <a:r>
              <a:rPr lang="x-none" sz="2800" b="1" cap="none" spc="0" dirty="0" err="1" smtClean="0">
                <a:ln w="11430"/>
                <a:effectLst>
                  <a:outerShdw blurRad="50800" dist="39000" dir="5460000" algn="tl">
                    <a:srgbClr val="000000">
                      <a:alpha val="38000"/>
                    </a:srgbClr>
                  </a:outerShdw>
                </a:effectLst>
              </a:rPr>
              <a:t>طاقتها )</a:t>
            </a:r>
            <a:r>
              <a:rPr lang="x-none" sz="2800" b="1" cap="none" spc="0" dirty="0" smtClean="0">
                <a:ln w="11430"/>
                <a:effectLst>
                  <a:outerShdw blurRad="50800" dist="39000" dir="5460000" algn="tl">
                    <a:srgbClr val="000000">
                      <a:alpha val="38000"/>
                    </a:srgbClr>
                  </a:outerShdw>
                </a:effectLst>
              </a:rPr>
              <a:t> </a:t>
            </a:r>
          </a:p>
          <a:p>
            <a:pPr>
              <a:buFont typeface="Arial" pitchFamily="34" charset="0"/>
              <a:buChar char="•"/>
            </a:pPr>
            <a:endParaRPr lang="x-none" sz="2800" b="1" dirty="0" smtClean="0">
              <a:ln w="11430"/>
              <a:effectLst>
                <a:outerShdw blurRad="50800" dist="39000" dir="5460000" algn="tl">
                  <a:srgbClr val="000000">
                    <a:alpha val="38000"/>
                  </a:srgbClr>
                </a:outerShdw>
              </a:effectLst>
            </a:endParaRPr>
          </a:p>
          <a:p>
            <a:r>
              <a:rPr lang="x-none" sz="2800" b="1" cap="none" spc="0" dirty="0" smtClean="0">
                <a:ln w="11430"/>
                <a:effectLst>
                  <a:outerShdw blurRad="50800" dist="39000" dir="5460000" algn="tl">
                    <a:srgbClr val="000000">
                      <a:alpha val="38000"/>
                    </a:srgbClr>
                  </a:outerShdw>
                </a:effectLst>
              </a:rPr>
              <a:t>وتبعاً لذلك تكون إشارة فرق الجهد </a:t>
            </a:r>
            <a:r>
              <a:rPr lang="x-none" sz="2800" b="1" cap="none" spc="0" dirty="0" err="1" smtClean="0">
                <a:ln w="11430"/>
                <a:effectLst>
                  <a:outerShdw blurRad="50800" dist="39000" dir="5460000" algn="tl">
                    <a:srgbClr val="000000">
                      <a:alpha val="38000"/>
                    </a:srgbClr>
                  </a:outerShdw>
                </a:effectLst>
              </a:rPr>
              <a:t>الكهربائي .</a:t>
            </a:r>
            <a:endParaRPr lang="x-none" sz="2800" b="1" cap="none" spc="0" dirty="0" smtClean="0">
              <a:ln w="11430"/>
              <a:effectLst>
                <a:outerShdw blurRad="50800" dist="39000" dir="5460000" algn="tl">
                  <a:srgbClr val="000000">
                    <a:alpha val="38000"/>
                  </a:srgbClr>
                </a:outerShdw>
              </a:effectLst>
            </a:endParaRPr>
          </a:p>
          <a:p>
            <a:pPr algn="ctr"/>
            <a:endParaRPr lang="x-none"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563888" y="980728"/>
            <a:ext cx="5038725" cy="35814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51520" y="980728"/>
            <a:ext cx="2930649" cy="3600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9074" y="1340768"/>
            <a:ext cx="8864926" cy="350865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x-none"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نستنتج </a:t>
            </a:r>
            <a:r>
              <a:rPr lang="x-none"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مماسبق</a:t>
            </a:r>
            <a:r>
              <a:rPr lang="x-none"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x-none"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x-none"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Font typeface="Arial" pitchFamily="34" charset="0"/>
              <a:buChar char="•"/>
            </a:pPr>
            <a:r>
              <a:rPr lang="x-none" sz="2800" b="1" dirty="0" smtClean="0">
                <a:ln w="11430"/>
                <a:effectLst>
                  <a:outerShdw blurRad="50800" dist="39000" dir="5460000" algn="tl">
                    <a:srgbClr val="000000">
                      <a:alpha val="38000"/>
                    </a:srgbClr>
                  </a:outerShdw>
                </a:effectLst>
              </a:rPr>
              <a:t>يزداد فرق الجهد الكهربائي </a:t>
            </a:r>
            <a:r>
              <a:rPr lang="x-none" sz="2800" b="1" dirty="0" err="1" smtClean="0">
                <a:ln w="11430"/>
                <a:effectLst>
                  <a:outerShdw blurRad="50800" dist="39000" dir="5460000" algn="tl">
                    <a:srgbClr val="000000">
                      <a:alpha val="38000"/>
                    </a:srgbClr>
                  </a:outerShdw>
                </a:effectLst>
              </a:rPr>
              <a:t>عند </a:t>
            </a:r>
            <a:r>
              <a:rPr lang="x-none" sz="2800" b="1" dirty="0" smtClean="0">
                <a:ln w="11430"/>
                <a:effectLst>
                  <a:outerShdw blurRad="50800" dist="39000" dir="5460000" algn="tl">
                    <a:srgbClr val="000000">
                      <a:alpha val="38000"/>
                    </a:srgbClr>
                  </a:outerShdw>
                </a:effectLst>
              </a:rPr>
              <a:t>(إبعاد شحنتين مختلفتين عن بعضهما</a:t>
            </a:r>
          </a:p>
          <a:p>
            <a:pPr>
              <a:buFontTx/>
              <a:buChar char="-"/>
            </a:pPr>
            <a:r>
              <a:rPr lang="x-none" sz="2800" b="1" dirty="0" smtClean="0">
                <a:ln w="11430"/>
                <a:effectLst>
                  <a:outerShdw blurRad="50800" dist="39000" dir="5460000" algn="tl">
                    <a:srgbClr val="000000">
                      <a:alpha val="38000"/>
                    </a:srgbClr>
                  </a:outerShdw>
                </a:effectLst>
              </a:rPr>
              <a:t>وعند تقريب شحنتين متماثلتين من </a:t>
            </a:r>
            <a:r>
              <a:rPr lang="x-none" sz="2800" b="1" dirty="0" err="1" smtClean="0">
                <a:ln w="11430"/>
                <a:effectLst>
                  <a:outerShdw blurRad="50800" dist="39000" dir="5460000" algn="tl">
                    <a:srgbClr val="000000">
                      <a:alpha val="38000"/>
                    </a:srgbClr>
                  </a:outerShdw>
                </a:effectLst>
              </a:rPr>
              <a:t>بعضهما </a:t>
            </a:r>
            <a:r>
              <a:rPr lang="x-none" sz="2800" b="1" dirty="0" smtClean="0">
                <a:ln w="11430"/>
                <a:effectLst>
                  <a:outerShdw blurRad="50800" dist="39000" dir="5460000" algn="tl">
                    <a:srgbClr val="000000">
                      <a:alpha val="38000"/>
                    </a:srgbClr>
                  </a:outerShdw>
                </a:effectLst>
              </a:rPr>
              <a:t>)=الشغل ضد القوة الكهربائية.</a:t>
            </a:r>
          </a:p>
          <a:p>
            <a:pPr>
              <a:buFontTx/>
              <a:buChar char="-"/>
            </a:pPr>
            <a:endParaRPr lang="x-none" sz="2800" b="1" dirty="0" smtClean="0">
              <a:ln w="11430"/>
              <a:effectLst>
                <a:outerShdw blurRad="50800" dist="39000" dir="5460000" algn="tl">
                  <a:srgbClr val="000000">
                    <a:alpha val="38000"/>
                  </a:srgbClr>
                </a:outerShdw>
              </a:effectLst>
            </a:endParaRPr>
          </a:p>
          <a:p>
            <a:pPr>
              <a:buFont typeface="Arial" pitchFamily="34" charset="0"/>
              <a:buChar char="•"/>
            </a:pPr>
            <a:r>
              <a:rPr lang="x-none" sz="2800" b="1" dirty="0" smtClean="0">
                <a:ln w="11430"/>
                <a:effectLst>
                  <a:outerShdw blurRad="50800" dist="39000" dir="5460000" algn="tl">
                    <a:srgbClr val="000000">
                      <a:alpha val="38000"/>
                    </a:srgbClr>
                  </a:outerShdw>
                </a:effectLst>
              </a:rPr>
              <a:t>ويقل فرق الجهد الكهربائي  </a:t>
            </a:r>
            <a:r>
              <a:rPr lang="x-none" sz="2800" b="1" dirty="0" err="1" smtClean="0">
                <a:ln w="11430"/>
                <a:effectLst>
                  <a:outerShdw blurRad="50800" dist="39000" dir="5460000" algn="tl">
                    <a:srgbClr val="000000">
                      <a:alpha val="38000"/>
                    </a:srgbClr>
                  </a:outerShdw>
                </a:effectLst>
              </a:rPr>
              <a:t>عند </a:t>
            </a:r>
            <a:r>
              <a:rPr lang="x-none" sz="2800" b="1" dirty="0" smtClean="0">
                <a:ln w="11430"/>
                <a:effectLst>
                  <a:outerShdw blurRad="50800" dist="39000" dir="5460000" algn="tl">
                    <a:srgbClr val="000000">
                      <a:alpha val="38000"/>
                    </a:srgbClr>
                  </a:outerShdw>
                </a:effectLst>
              </a:rPr>
              <a:t>(تقريب شحنتين مختلفتين من بعضهما</a:t>
            </a:r>
          </a:p>
          <a:p>
            <a:r>
              <a:rPr lang="x-none" sz="2800" b="1" dirty="0" smtClean="0">
                <a:ln w="11430"/>
                <a:effectLst>
                  <a:outerShdw blurRad="50800" dist="39000" dir="5460000" algn="tl">
                    <a:srgbClr val="000000">
                      <a:alpha val="38000"/>
                    </a:srgbClr>
                  </a:outerShdw>
                </a:effectLst>
              </a:rPr>
              <a:t>وعند إبعاد شحنتين متماثلتين عن بعضهما)= الشغل مع القوة </a:t>
            </a:r>
            <a:r>
              <a:rPr lang="x-none" sz="2800" b="1" dirty="0" err="1" smtClean="0">
                <a:ln w="11430"/>
                <a:effectLst>
                  <a:outerShdw blurRad="50800" dist="39000" dir="5460000" algn="tl">
                    <a:srgbClr val="000000">
                      <a:alpha val="38000"/>
                    </a:srgbClr>
                  </a:outerShdw>
                </a:effectLst>
              </a:rPr>
              <a:t>الكهربائية .</a:t>
            </a:r>
            <a:endParaRPr lang="x-none" sz="2800" b="1" dirty="0" smtClean="0">
              <a:ln w="11430"/>
              <a:effectLst>
                <a:outerShdw blurRad="50800" dist="39000" dir="5460000" algn="tl">
                  <a:srgbClr val="000000">
                    <a:alpha val="38000"/>
                  </a:srgbClr>
                </a:outerShdw>
              </a:effectLst>
            </a:endParaRPr>
          </a:p>
          <a:p>
            <a:r>
              <a:rPr lang="x-none" sz="2800" b="1" dirty="0" smtClean="0">
                <a:ln w="11430"/>
                <a:effectLst>
                  <a:outerShdw blurRad="50800" dist="39000" dir="5460000" algn="tl">
                    <a:srgbClr val="000000">
                      <a:alpha val="38000"/>
                    </a:srgbClr>
                  </a:outerShdw>
                </a:effectLst>
              </a:rPr>
              <a:t> </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310</Words>
  <Application>Microsoft Macintosh PowerPoint</Application>
  <PresentationFormat>On-screen Show (4:3)</PresentationFormat>
  <Paragraphs>46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cute cat</dc:creator>
  <cp:lastModifiedBy>Maram Alenzi</cp:lastModifiedBy>
  <cp:revision>2</cp:revision>
  <dcterms:created xsi:type="dcterms:W3CDTF">2012-09-23T23:10:47Z</dcterms:created>
  <dcterms:modified xsi:type="dcterms:W3CDTF">2016-10-08T13:07:22Z</dcterms:modified>
</cp:coreProperties>
</file>